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NewKanvas" TargetMode="External" Type="http://schemas.openxmlformats.org/officeDocument/2006/relationships/hyperlink"/><Relationship Id="rId11" Target="https://github.com/CezarHick" TargetMode="External" Type="http://schemas.openxmlformats.org/officeDocument/2006/relationships/hyperlink"/><Relationship Id="rId12" Target="https://github.com/FelipeDamicoCapitao" TargetMode="External" Type="http://schemas.openxmlformats.org/officeDocument/2006/relationships/hyperlink"/><Relationship Id="rId13" Target="https://github.com/dria99" TargetMode="External" Type="http://schemas.openxmlformats.org/officeDocument/2006/relationships/hyperlink"/><Relationship Id="rId14" Target="https://github.com/DeboraJansen95" TargetMode="External" Type="http://schemas.openxmlformats.org/officeDocument/2006/relationships/hyperlink"/><Relationship Id="rId15" Target="https://github.com/jordaozz" TargetMode="External" Type="http://schemas.openxmlformats.org/officeDocument/2006/relationships/hyperlink"/><Relationship Id="rId16" Target="https://www.linkedin.com/in/alessandrobritoad" TargetMode="External" Type="http://schemas.openxmlformats.org/officeDocument/2006/relationships/hyperlink"/><Relationship Id="rId2" Target="../media/image4.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2947" y="1262357"/>
            <a:ext cx="8729997" cy="7762285"/>
          </a:xfrm>
          <a:custGeom>
            <a:avLst/>
            <a:gdLst/>
            <a:ahLst/>
            <a:cxnLst/>
            <a:rect r="r" b="b" t="t" l="l"/>
            <a:pathLst>
              <a:path h="7762285" w="8729997">
                <a:moveTo>
                  <a:pt x="0" y="0"/>
                </a:moveTo>
                <a:lnTo>
                  <a:pt x="8729997" y="0"/>
                </a:lnTo>
                <a:lnTo>
                  <a:pt x="8729997" y="7762286"/>
                </a:lnTo>
                <a:lnTo>
                  <a:pt x="0" y="7762286"/>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46650" y="-212765"/>
            <a:ext cx="20950699" cy="12583207"/>
            <a:chOff x="0" y="0"/>
            <a:chExt cx="533798" cy="320604"/>
          </a:xfrm>
        </p:grpSpPr>
        <p:sp>
          <p:nvSpPr>
            <p:cNvPr name="Freeform 4" id="4"/>
            <p:cNvSpPr/>
            <p:nvPr/>
          </p:nvSpPr>
          <p:spPr>
            <a:xfrm flipH="false" flipV="false" rot="0">
              <a:off x="0" y="0"/>
              <a:ext cx="533798" cy="320604"/>
            </a:xfrm>
            <a:custGeom>
              <a:avLst/>
              <a:gdLst/>
              <a:ahLst/>
              <a:cxnLst/>
              <a:rect r="r" b="b" t="t" l="l"/>
              <a:pathLst>
                <a:path h="320604" w="533798">
                  <a:moveTo>
                    <a:pt x="330598" y="0"/>
                  </a:moveTo>
                  <a:lnTo>
                    <a:pt x="0" y="0"/>
                  </a:lnTo>
                  <a:lnTo>
                    <a:pt x="203200" y="320604"/>
                  </a:lnTo>
                  <a:lnTo>
                    <a:pt x="533798" y="320604"/>
                  </a:lnTo>
                  <a:lnTo>
                    <a:pt x="330598" y="0"/>
                  </a:lnTo>
                  <a:close/>
                </a:path>
              </a:pathLst>
            </a:custGeom>
            <a:solidFill>
              <a:srgbClr val="FFCB13"/>
            </a:solidFill>
          </p:spPr>
        </p:sp>
        <p:sp>
          <p:nvSpPr>
            <p:cNvPr name="TextBox 5" id="5"/>
            <p:cNvSpPr txBox="true"/>
            <p:nvPr/>
          </p:nvSpPr>
          <p:spPr>
            <a:xfrm>
              <a:off x="101600" y="-38100"/>
              <a:ext cx="330598" cy="35870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533647" y="7395959"/>
            <a:ext cx="3664700" cy="2891041"/>
            <a:chOff x="0" y="0"/>
            <a:chExt cx="406400" cy="320604"/>
          </a:xfrm>
        </p:grpSpPr>
        <p:sp>
          <p:nvSpPr>
            <p:cNvPr name="Freeform 7" id="7"/>
            <p:cNvSpPr/>
            <p:nvPr/>
          </p:nvSpPr>
          <p:spPr>
            <a:xfrm flipH="false" flipV="false" rot="0">
              <a:off x="0" y="0"/>
              <a:ext cx="406400" cy="320604"/>
            </a:xfrm>
            <a:custGeom>
              <a:avLst/>
              <a:gdLst/>
              <a:ahLst/>
              <a:cxnLst/>
              <a:rect r="r" b="b" t="t" l="l"/>
              <a:pathLst>
                <a:path h="320604" w="406400">
                  <a:moveTo>
                    <a:pt x="203200" y="0"/>
                  </a:moveTo>
                  <a:lnTo>
                    <a:pt x="0" y="0"/>
                  </a:lnTo>
                  <a:lnTo>
                    <a:pt x="203200" y="320604"/>
                  </a:lnTo>
                  <a:lnTo>
                    <a:pt x="406400" y="320604"/>
                  </a:lnTo>
                  <a:lnTo>
                    <a:pt x="203200" y="0"/>
                  </a:lnTo>
                  <a:close/>
                </a:path>
              </a:pathLst>
            </a:custGeom>
            <a:gradFill rotWithShape="true">
              <a:gsLst>
                <a:gs pos="0">
                  <a:srgbClr val="000000">
                    <a:alpha val="100000"/>
                  </a:srgbClr>
                </a:gs>
                <a:gs pos="100000">
                  <a:srgbClr val="D8FF72">
                    <a:alpha val="0"/>
                  </a:srgbClr>
                </a:gs>
              </a:gsLst>
              <a:lin ang="0"/>
            </a:gradFill>
          </p:spPr>
        </p:sp>
        <p:sp>
          <p:nvSpPr>
            <p:cNvPr name="TextBox 8" id="8"/>
            <p:cNvSpPr txBox="true"/>
            <p:nvPr/>
          </p:nvSpPr>
          <p:spPr>
            <a:xfrm>
              <a:off x="101600" y="-38100"/>
              <a:ext cx="203200" cy="358704"/>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6290976" y="0"/>
            <a:ext cx="3581212" cy="2825179"/>
            <a:chOff x="0" y="0"/>
            <a:chExt cx="406400" cy="320604"/>
          </a:xfrm>
        </p:grpSpPr>
        <p:sp>
          <p:nvSpPr>
            <p:cNvPr name="Freeform 10" id="10"/>
            <p:cNvSpPr/>
            <p:nvPr/>
          </p:nvSpPr>
          <p:spPr>
            <a:xfrm flipH="false" flipV="false" rot="0">
              <a:off x="0" y="0"/>
              <a:ext cx="406400" cy="320604"/>
            </a:xfrm>
            <a:custGeom>
              <a:avLst/>
              <a:gdLst/>
              <a:ahLst/>
              <a:cxnLst/>
              <a:rect r="r" b="b" t="t" l="l"/>
              <a:pathLst>
                <a:path h="320604" w="406400">
                  <a:moveTo>
                    <a:pt x="203200" y="0"/>
                  </a:moveTo>
                  <a:lnTo>
                    <a:pt x="0" y="0"/>
                  </a:lnTo>
                  <a:lnTo>
                    <a:pt x="203200" y="320604"/>
                  </a:lnTo>
                  <a:lnTo>
                    <a:pt x="406400" y="320604"/>
                  </a:lnTo>
                  <a:lnTo>
                    <a:pt x="203200" y="0"/>
                  </a:lnTo>
                  <a:close/>
                </a:path>
              </a:pathLst>
            </a:custGeom>
            <a:gradFill rotWithShape="true">
              <a:gsLst>
                <a:gs pos="0">
                  <a:srgbClr val="000000">
                    <a:alpha val="100000"/>
                  </a:srgbClr>
                </a:gs>
                <a:gs pos="100000">
                  <a:srgbClr val="D8FF72">
                    <a:alpha val="0"/>
                  </a:srgbClr>
                </a:gs>
              </a:gsLst>
              <a:lin ang="0"/>
            </a:gradFill>
          </p:spPr>
        </p:sp>
        <p:sp>
          <p:nvSpPr>
            <p:cNvPr name="TextBox 11" id="11"/>
            <p:cNvSpPr txBox="true"/>
            <p:nvPr/>
          </p:nvSpPr>
          <p:spPr>
            <a:xfrm>
              <a:off x="101600" y="-38100"/>
              <a:ext cx="203200" cy="358704"/>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3297896"/>
            <a:ext cx="7585893" cy="4817927"/>
          </a:xfrm>
          <a:custGeom>
            <a:avLst/>
            <a:gdLst/>
            <a:ahLst/>
            <a:cxnLst/>
            <a:rect r="r" b="b" t="t" l="l"/>
            <a:pathLst>
              <a:path h="4817927" w="7585893">
                <a:moveTo>
                  <a:pt x="0" y="0"/>
                </a:moveTo>
                <a:lnTo>
                  <a:pt x="7585893" y="0"/>
                </a:lnTo>
                <a:lnTo>
                  <a:pt x="7585893" y="4817926"/>
                </a:lnTo>
                <a:lnTo>
                  <a:pt x="0" y="4817926"/>
                </a:lnTo>
                <a:lnTo>
                  <a:pt x="0" y="0"/>
                </a:lnTo>
                <a:close/>
              </a:path>
            </a:pathLst>
          </a:custGeom>
          <a:blipFill>
            <a:blip r:embed="rId4"/>
            <a:stretch>
              <a:fillRect l="0" t="0" r="0" b="0"/>
            </a:stretch>
          </a:blipFill>
        </p:spPr>
      </p:sp>
      <p:sp>
        <p:nvSpPr>
          <p:cNvPr name="TextBox 13" id="13"/>
          <p:cNvSpPr txBox="true"/>
          <p:nvPr/>
        </p:nvSpPr>
        <p:spPr>
          <a:xfrm rot="0">
            <a:off x="6785139" y="3478871"/>
            <a:ext cx="10811245" cy="2249931"/>
          </a:xfrm>
          <a:prstGeom prst="rect">
            <a:avLst/>
          </a:prstGeom>
        </p:spPr>
        <p:txBody>
          <a:bodyPr anchor="t" rtlCol="false" tIns="0" lIns="0" bIns="0" rIns="0">
            <a:spAutoFit/>
          </a:bodyPr>
          <a:lstStyle/>
          <a:p>
            <a:pPr algn="r">
              <a:lnSpc>
                <a:spcPts val="8690"/>
              </a:lnSpc>
            </a:pPr>
            <a:r>
              <a:rPr lang="en-US" sz="8777">
                <a:solidFill>
                  <a:srgbClr val="000000"/>
                </a:solidFill>
                <a:latin typeface="Montserrat Ultra-Bold Italics"/>
              </a:rPr>
              <a:t>ANALISANDO CRIPTOMOEDAS</a:t>
            </a:r>
          </a:p>
        </p:txBody>
      </p:sp>
      <p:sp>
        <p:nvSpPr>
          <p:cNvPr name="TextBox 14" id="14"/>
          <p:cNvSpPr txBox="true"/>
          <p:nvPr/>
        </p:nvSpPr>
        <p:spPr>
          <a:xfrm rot="0">
            <a:off x="8315535" y="5844408"/>
            <a:ext cx="9280849" cy="654509"/>
          </a:xfrm>
          <a:prstGeom prst="rect">
            <a:avLst/>
          </a:prstGeom>
        </p:spPr>
        <p:txBody>
          <a:bodyPr anchor="t" rtlCol="false" tIns="0" lIns="0" bIns="0" rIns="0">
            <a:spAutoFit/>
          </a:bodyPr>
          <a:lstStyle/>
          <a:p>
            <a:pPr algn="r">
              <a:lnSpc>
                <a:spcPts val="5123"/>
              </a:lnSpc>
            </a:pPr>
            <a:r>
              <a:rPr lang="en-US" sz="3659">
                <a:solidFill>
                  <a:srgbClr val="000000"/>
                </a:solidFill>
                <a:latin typeface="Poppins"/>
              </a:rPr>
              <a:t>PROJETO MODULO 5 - 2024</a:t>
            </a:r>
          </a:p>
        </p:txBody>
      </p:sp>
      <p:sp>
        <p:nvSpPr>
          <p:cNvPr name="Freeform 15" id="15"/>
          <p:cNvSpPr/>
          <p:nvPr/>
        </p:nvSpPr>
        <p:spPr>
          <a:xfrm flipH="false" flipV="false" rot="0">
            <a:off x="15232233" y="7496759"/>
            <a:ext cx="3055767" cy="3055767"/>
          </a:xfrm>
          <a:custGeom>
            <a:avLst/>
            <a:gdLst/>
            <a:ahLst/>
            <a:cxnLst/>
            <a:rect r="r" b="b" t="t" l="l"/>
            <a:pathLst>
              <a:path h="3055767" w="3055767">
                <a:moveTo>
                  <a:pt x="0" y="0"/>
                </a:moveTo>
                <a:lnTo>
                  <a:pt x="3055767" y="0"/>
                </a:lnTo>
                <a:lnTo>
                  <a:pt x="3055767" y="3055767"/>
                </a:lnTo>
                <a:lnTo>
                  <a:pt x="0" y="3055767"/>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CB13"/>
        </a:solidFill>
      </p:bgPr>
    </p:bg>
    <p:spTree>
      <p:nvGrpSpPr>
        <p:cNvPr id="1" name=""/>
        <p:cNvGrpSpPr/>
        <p:nvPr/>
      </p:nvGrpSpPr>
      <p:grpSpPr>
        <a:xfrm>
          <a:off x="0" y="0"/>
          <a:ext cx="0" cy="0"/>
          <a:chOff x="0" y="0"/>
          <a:chExt cx="0" cy="0"/>
        </a:xfrm>
      </p:grpSpPr>
      <p:grpSp>
        <p:nvGrpSpPr>
          <p:cNvPr name="Group 2" id="2"/>
          <p:cNvGrpSpPr/>
          <p:nvPr/>
        </p:nvGrpSpPr>
        <p:grpSpPr>
          <a:xfrm rot="0">
            <a:off x="-1162773" y="-752643"/>
            <a:ext cx="17613926" cy="11792286"/>
            <a:chOff x="0" y="0"/>
            <a:chExt cx="910549" cy="609600"/>
          </a:xfrm>
        </p:grpSpPr>
        <p:sp>
          <p:nvSpPr>
            <p:cNvPr name="Freeform 3" id="3"/>
            <p:cNvSpPr/>
            <p:nvPr/>
          </p:nvSpPr>
          <p:spPr>
            <a:xfrm flipH="false" flipV="false" rot="0">
              <a:off x="10679" y="0"/>
              <a:ext cx="889191" cy="609600"/>
            </a:xfrm>
            <a:custGeom>
              <a:avLst/>
              <a:gdLst/>
              <a:ahLst/>
              <a:cxnLst/>
              <a:rect r="r" b="b" t="t" l="l"/>
              <a:pathLst>
                <a:path h="609600" w="889191">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name="TextBox 4" id="4"/>
            <p:cNvSpPr txBox="true"/>
            <p:nvPr/>
          </p:nvSpPr>
          <p:spPr>
            <a:xfrm>
              <a:off x="101600" y="-38100"/>
              <a:ext cx="707349" cy="6477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66364" y="3121865"/>
            <a:ext cx="14959116" cy="4770296"/>
          </a:xfrm>
          <a:custGeom>
            <a:avLst/>
            <a:gdLst/>
            <a:ahLst/>
            <a:cxnLst/>
            <a:rect r="r" b="b" t="t" l="l"/>
            <a:pathLst>
              <a:path h="4770296" w="14959116">
                <a:moveTo>
                  <a:pt x="0" y="0"/>
                </a:moveTo>
                <a:lnTo>
                  <a:pt x="14959116" y="0"/>
                </a:lnTo>
                <a:lnTo>
                  <a:pt x="14959116" y="4770295"/>
                </a:lnTo>
                <a:lnTo>
                  <a:pt x="0" y="4770295"/>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7257" y="-2018075"/>
            <a:ext cx="3201935" cy="4802903"/>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000000">
                    <a:alpha val="100000"/>
                  </a:srgbClr>
                </a:gs>
                <a:gs pos="100000">
                  <a:srgbClr val="D8FF72">
                    <a:alpha val="0"/>
                  </a:srgbClr>
                </a:gs>
              </a:gsLst>
              <a:lin ang="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263216" y="2387351"/>
            <a:ext cx="11883899" cy="8229600"/>
          </a:xfrm>
          <a:custGeom>
            <a:avLst/>
            <a:gdLst/>
            <a:ahLst/>
            <a:cxnLst/>
            <a:rect r="r" b="b" t="t" l="l"/>
            <a:pathLst>
              <a:path h="8229600" w="11883899">
                <a:moveTo>
                  <a:pt x="0" y="0"/>
                </a:moveTo>
                <a:lnTo>
                  <a:pt x="11883899" y="0"/>
                </a:lnTo>
                <a:lnTo>
                  <a:pt x="11883899" y="8229600"/>
                </a:lnTo>
                <a:lnTo>
                  <a:pt x="0" y="8229600"/>
                </a:lnTo>
                <a:lnTo>
                  <a:pt x="0" y="0"/>
                </a:lnTo>
                <a:close/>
              </a:path>
            </a:pathLst>
          </a:custGeom>
          <a:blipFill>
            <a:blip r:embed="rId4"/>
            <a:stretch>
              <a:fillRect l="0" t="0" r="0" b="0"/>
            </a:stretch>
          </a:blipFill>
        </p:spPr>
      </p:sp>
      <p:sp>
        <p:nvSpPr>
          <p:cNvPr name="TextBox 10" id="10"/>
          <p:cNvSpPr txBox="true"/>
          <p:nvPr/>
        </p:nvSpPr>
        <p:spPr>
          <a:xfrm rot="0">
            <a:off x="1294731" y="2036831"/>
            <a:ext cx="10318304" cy="1148563"/>
          </a:xfrm>
          <a:prstGeom prst="rect">
            <a:avLst/>
          </a:prstGeom>
        </p:spPr>
        <p:txBody>
          <a:bodyPr anchor="t" rtlCol="false" tIns="0" lIns="0" bIns="0" rIns="0">
            <a:spAutoFit/>
          </a:bodyPr>
          <a:lstStyle/>
          <a:p>
            <a:pPr algn="ctr">
              <a:lnSpc>
                <a:spcPts val="8692"/>
              </a:lnSpc>
            </a:pPr>
            <a:r>
              <a:rPr lang="en-US" sz="8780">
                <a:solidFill>
                  <a:srgbClr val="023034"/>
                </a:solidFill>
                <a:latin typeface="Montserrat Bold Italics"/>
              </a:rPr>
              <a:t>QUEM SOMOS</a:t>
            </a:r>
          </a:p>
        </p:txBody>
      </p:sp>
      <p:sp>
        <p:nvSpPr>
          <p:cNvPr name="TextBox 11" id="11"/>
          <p:cNvSpPr txBox="true"/>
          <p:nvPr/>
        </p:nvSpPr>
        <p:spPr>
          <a:xfrm rot="0">
            <a:off x="2613407" y="3741494"/>
            <a:ext cx="7680951" cy="43846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23034"/>
                </a:solidFill>
                <a:latin typeface="Poppins"/>
              </a:rPr>
              <a:t>Somos especialistas em análise de dados. Na All Data Brasil, nos dedicamos a fornecer insights Valiosos e soluções inovadoras para investidores e empresas.</a:t>
            </a:r>
          </a:p>
          <a:p>
            <a:pPr algn="just" marL="539749" indent="-269875" lvl="1">
              <a:lnSpc>
                <a:spcPts val="3499"/>
              </a:lnSpc>
              <a:buFont typeface="Arial"/>
              <a:buChar char="•"/>
            </a:pPr>
            <a:r>
              <a:rPr lang="en-US" sz="2499">
                <a:solidFill>
                  <a:srgbClr val="023034"/>
                </a:solidFill>
                <a:latin typeface="Poppins"/>
              </a:rPr>
              <a:t>Nosso compromisso é capacitar nossos clientes com conhecimento e visão, ajudando a tomar decisões decisivas em um mundo complexo e em constante evolução.</a:t>
            </a:r>
          </a:p>
          <a:p>
            <a:pPr algn="just">
              <a:lnSpc>
                <a:spcPts val="3499"/>
              </a:lnSpc>
            </a:pPr>
          </a:p>
        </p:txBody>
      </p:sp>
      <p:sp>
        <p:nvSpPr>
          <p:cNvPr name="Freeform 12" id="12"/>
          <p:cNvSpPr/>
          <p:nvPr/>
        </p:nvSpPr>
        <p:spPr>
          <a:xfrm flipH="false" flipV="false" rot="0">
            <a:off x="173426" y="7561184"/>
            <a:ext cx="3055767" cy="3055767"/>
          </a:xfrm>
          <a:custGeom>
            <a:avLst/>
            <a:gdLst/>
            <a:ahLst/>
            <a:cxnLst/>
            <a:rect r="r" b="b" t="t" l="l"/>
            <a:pathLst>
              <a:path h="3055767" w="3055767">
                <a:moveTo>
                  <a:pt x="0" y="0"/>
                </a:moveTo>
                <a:lnTo>
                  <a:pt x="3055767" y="0"/>
                </a:lnTo>
                <a:lnTo>
                  <a:pt x="3055767" y="3055767"/>
                </a:lnTo>
                <a:lnTo>
                  <a:pt x="0" y="3055767"/>
                </a:lnTo>
                <a:lnTo>
                  <a:pt x="0" y="0"/>
                </a:lnTo>
                <a:close/>
              </a:path>
            </a:pathLst>
          </a:custGeom>
          <a:blipFill>
            <a:blip r:embed="rId5"/>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576320"/>
            <a:ext cx="19230221" cy="11792286"/>
            <a:chOff x="0" y="0"/>
            <a:chExt cx="994103" cy="609600"/>
          </a:xfrm>
        </p:grpSpPr>
        <p:sp>
          <p:nvSpPr>
            <p:cNvPr name="Freeform 3" id="3"/>
            <p:cNvSpPr/>
            <p:nvPr/>
          </p:nvSpPr>
          <p:spPr>
            <a:xfrm flipH="false" flipV="false" rot="0">
              <a:off x="9781" y="0"/>
              <a:ext cx="974540" cy="609600"/>
            </a:xfrm>
            <a:custGeom>
              <a:avLst/>
              <a:gdLst/>
              <a:ahLst/>
              <a:cxnLst/>
              <a:rect r="r" b="b" t="t" l="l"/>
              <a:pathLst>
                <a:path h="609600" w="974540">
                  <a:moveTo>
                    <a:pt x="233678" y="0"/>
                  </a:moveTo>
                  <a:lnTo>
                    <a:pt x="944063" y="0"/>
                  </a:lnTo>
                  <a:cubicBezTo>
                    <a:pt x="953390" y="0"/>
                    <a:pt x="962149" y="4484"/>
                    <a:pt x="967602" y="12051"/>
                  </a:cubicBezTo>
                  <a:cubicBezTo>
                    <a:pt x="973056" y="19617"/>
                    <a:pt x="974540" y="29344"/>
                    <a:pt x="971591" y="38193"/>
                  </a:cubicBezTo>
                  <a:lnTo>
                    <a:pt x="793853" y="571407"/>
                  </a:lnTo>
                  <a:cubicBezTo>
                    <a:pt x="786250" y="594215"/>
                    <a:pt x="764905" y="609600"/>
                    <a:pt x="740863" y="609600"/>
                  </a:cubicBezTo>
                  <a:lnTo>
                    <a:pt x="30478" y="609600"/>
                  </a:lnTo>
                  <a:cubicBezTo>
                    <a:pt x="21151" y="609600"/>
                    <a:pt x="12392" y="605116"/>
                    <a:pt x="6938" y="597549"/>
                  </a:cubicBezTo>
                  <a:cubicBezTo>
                    <a:pt x="1484" y="589983"/>
                    <a:pt x="0" y="580256"/>
                    <a:pt x="2950" y="571407"/>
                  </a:cubicBezTo>
                  <a:lnTo>
                    <a:pt x="180688" y="38193"/>
                  </a:lnTo>
                  <a:cubicBezTo>
                    <a:pt x="188291" y="15385"/>
                    <a:pt x="209636" y="0"/>
                    <a:pt x="233678" y="0"/>
                  </a:cubicBezTo>
                  <a:close/>
                </a:path>
              </a:pathLst>
            </a:custGeom>
            <a:gradFill rotWithShape="true">
              <a:gsLst>
                <a:gs pos="0">
                  <a:srgbClr val="FFD600">
                    <a:alpha val="100000"/>
                  </a:srgbClr>
                </a:gs>
                <a:gs pos="100000">
                  <a:srgbClr val="D8FF72">
                    <a:alpha val="0"/>
                  </a:srgbClr>
                </a:gs>
              </a:gsLst>
              <a:path path="circle">
                <a:fillToRect l="0" r="100000" t="0" b="100000"/>
              </a:path>
              <a:tileRect r="0" l="-100000" b="0" t="-100000"/>
            </a:gradFill>
          </p:spPr>
        </p:sp>
        <p:sp>
          <p:nvSpPr>
            <p:cNvPr name="TextBox 4" id="4"/>
            <p:cNvSpPr txBox="true"/>
            <p:nvPr/>
          </p:nvSpPr>
          <p:spPr>
            <a:xfrm>
              <a:off x="101600" y="-38100"/>
              <a:ext cx="790903"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36847" y="-752643"/>
            <a:ext cx="17613926" cy="11792286"/>
            <a:chOff x="0" y="0"/>
            <a:chExt cx="910549" cy="609600"/>
          </a:xfrm>
        </p:grpSpPr>
        <p:sp>
          <p:nvSpPr>
            <p:cNvPr name="Freeform 6" id="6"/>
            <p:cNvSpPr/>
            <p:nvPr/>
          </p:nvSpPr>
          <p:spPr>
            <a:xfrm flipH="false" flipV="false" rot="0">
              <a:off x="10679" y="0"/>
              <a:ext cx="889191" cy="609600"/>
            </a:xfrm>
            <a:custGeom>
              <a:avLst/>
              <a:gdLst/>
              <a:ahLst/>
              <a:cxnLst/>
              <a:rect r="r" b="b" t="t" l="l"/>
              <a:pathLst>
                <a:path h="609600" w="889191">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name="TextBox 7" id="7"/>
            <p:cNvSpPr txBox="true"/>
            <p:nvPr/>
          </p:nvSpPr>
          <p:spPr>
            <a:xfrm>
              <a:off x="101600" y="-38100"/>
              <a:ext cx="707349"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65146" y="7639917"/>
            <a:ext cx="2754346" cy="4131519"/>
            <a:chOff x="0" y="0"/>
            <a:chExt cx="406400" cy="609600"/>
          </a:xfrm>
        </p:grpSpPr>
        <p:sp>
          <p:nvSpPr>
            <p:cNvPr name="Freeform 9" id="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600">
                    <a:alpha val="100000"/>
                  </a:srgbClr>
                </a:gs>
                <a:gs pos="100000">
                  <a:srgbClr val="D8FF72">
                    <a:alpha val="0"/>
                  </a:srgbClr>
                </a:gs>
              </a:gsLst>
              <a:path path="circle">
                <a:fillToRect l="0" r="100000" t="0" b="100000"/>
              </a:path>
              <a:tileRect r="0" l="-100000" b="0" t="-100000"/>
            </a:gradFill>
          </p:spPr>
        </p:sp>
        <p:sp>
          <p:nvSpPr>
            <p:cNvPr name="TextBox 10" id="10"/>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026878" y="-2018075"/>
            <a:ext cx="3201935" cy="4802903"/>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E500">
                    <a:alpha val="100000"/>
                  </a:srgbClr>
                </a:gs>
                <a:gs pos="100000">
                  <a:srgbClr val="D8FF72">
                    <a:alpha val="0"/>
                  </a:srgbClr>
                </a:gs>
              </a:gsLst>
              <a:lin ang="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1815183"/>
            <a:ext cx="9910042" cy="9837969"/>
          </a:xfrm>
          <a:custGeom>
            <a:avLst/>
            <a:gdLst/>
            <a:ahLst/>
            <a:cxnLst/>
            <a:rect r="r" b="b" t="t" l="l"/>
            <a:pathLst>
              <a:path h="9837969" w="9910042">
                <a:moveTo>
                  <a:pt x="0" y="0"/>
                </a:moveTo>
                <a:lnTo>
                  <a:pt x="9910042" y="0"/>
                </a:lnTo>
                <a:lnTo>
                  <a:pt x="9910042" y="9837969"/>
                </a:lnTo>
                <a:lnTo>
                  <a:pt x="0" y="9837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a:off x="8030443" y="8759929"/>
            <a:ext cx="4049966" cy="19050"/>
          </a:xfrm>
          <a:prstGeom prst="line">
            <a:avLst/>
          </a:prstGeom>
          <a:ln cap="flat" w="38100">
            <a:solidFill>
              <a:srgbClr val="000000"/>
            </a:solidFill>
            <a:prstDash val="solid"/>
            <a:headEnd type="diamond" len="lg" w="lg"/>
            <a:tailEnd type="diamond" len="lg" w="lg"/>
          </a:ln>
        </p:spPr>
      </p:sp>
      <p:sp>
        <p:nvSpPr>
          <p:cNvPr name="AutoShape 16" id="16"/>
          <p:cNvSpPr/>
          <p:nvPr/>
        </p:nvSpPr>
        <p:spPr>
          <a:xfrm>
            <a:off x="7495423" y="6734167"/>
            <a:ext cx="3724915" cy="0"/>
          </a:xfrm>
          <a:prstGeom prst="line">
            <a:avLst/>
          </a:prstGeom>
          <a:ln cap="flat" w="38100">
            <a:solidFill>
              <a:srgbClr val="000000"/>
            </a:solidFill>
            <a:prstDash val="solid"/>
            <a:headEnd type="diamond" len="lg" w="lg"/>
            <a:tailEnd type="diamond" len="lg" w="lg"/>
          </a:ln>
        </p:spPr>
      </p:sp>
      <p:sp>
        <p:nvSpPr>
          <p:cNvPr name="AutoShape 17" id="17"/>
          <p:cNvSpPr/>
          <p:nvPr/>
        </p:nvSpPr>
        <p:spPr>
          <a:xfrm>
            <a:off x="6714944" y="4492978"/>
            <a:ext cx="3195098" cy="0"/>
          </a:xfrm>
          <a:prstGeom prst="line">
            <a:avLst/>
          </a:prstGeom>
          <a:ln cap="flat" w="38100">
            <a:solidFill>
              <a:srgbClr val="000000"/>
            </a:solidFill>
            <a:prstDash val="solid"/>
            <a:headEnd type="diamond" len="lg" w="lg"/>
            <a:tailEnd type="diamond" len="lg" w="lg"/>
          </a:ln>
        </p:spPr>
      </p:sp>
      <p:sp>
        <p:nvSpPr>
          <p:cNvPr name="AutoShape 18" id="18"/>
          <p:cNvSpPr/>
          <p:nvPr/>
        </p:nvSpPr>
        <p:spPr>
          <a:xfrm flipV="true">
            <a:off x="5785202" y="2784828"/>
            <a:ext cx="3118559" cy="0"/>
          </a:xfrm>
          <a:prstGeom prst="line">
            <a:avLst/>
          </a:prstGeom>
          <a:ln cap="flat" w="38100">
            <a:solidFill>
              <a:srgbClr val="000000"/>
            </a:solidFill>
            <a:prstDash val="solid"/>
            <a:headEnd type="diamond" len="lg" w="lg"/>
            <a:tailEnd type="diamond" len="lg" w="lg"/>
          </a:ln>
        </p:spPr>
      </p:sp>
      <p:sp>
        <p:nvSpPr>
          <p:cNvPr name="Freeform 19" id="19"/>
          <p:cNvSpPr/>
          <p:nvPr/>
        </p:nvSpPr>
        <p:spPr>
          <a:xfrm flipH="false" flipV="false" rot="-1810304">
            <a:off x="5490489" y="4381716"/>
            <a:ext cx="891814" cy="891814"/>
          </a:xfrm>
          <a:custGeom>
            <a:avLst/>
            <a:gdLst/>
            <a:ahLst/>
            <a:cxnLst/>
            <a:rect r="r" b="b" t="t" l="l"/>
            <a:pathLst>
              <a:path h="891814" w="891814">
                <a:moveTo>
                  <a:pt x="0" y="0"/>
                </a:moveTo>
                <a:lnTo>
                  <a:pt x="891814" y="0"/>
                </a:lnTo>
                <a:lnTo>
                  <a:pt x="891814" y="891814"/>
                </a:lnTo>
                <a:lnTo>
                  <a:pt x="0" y="891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1731083">
            <a:off x="6098518" y="6616480"/>
            <a:ext cx="904664" cy="904664"/>
          </a:xfrm>
          <a:custGeom>
            <a:avLst/>
            <a:gdLst/>
            <a:ahLst/>
            <a:cxnLst/>
            <a:rect r="r" b="b" t="t" l="l"/>
            <a:pathLst>
              <a:path h="904664" w="904664">
                <a:moveTo>
                  <a:pt x="0" y="0"/>
                </a:moveTo>
                <a:lnTo>
                  <a:pt x="904664" y="0"/>
                </a:lnTo>
                <a:lnTo>
                  <a:pt x="904664" y="904664"/>
                </a:lnTo>
                <a:lnTo>
                  <a:pt x="0" y="904664"/>
                </a:lnTo>
                <a:lnTo>
                  <a:pt x="0" y="0"/>
                </a:lnTo>
                <a:close/>
              </a:path>
            </a:pathLst>
          </a:custGeom>
          <a:blipFill>
            <a:blip r:embed="rId6"/>
            <a:stretch>
              <a:fillRect l="0" t="0" r="0" b="0"/>
            </a:stretch>
          </a:blipFill>
        </p:spPr>
      </p:sp>
      <p:sp>
        <p:nvSpPr>
          <p:cNvPr name="Freeform 21" id="21"/>
          <p:cNvSpPr/>
          <p:nvPr/>
        </p:nvSpPr>
        <p:spPr>
          <a:xfrm flipH="false" flipV="false" rot="-1931397">
            <a:off x="6584612" y="9078338"/>
            <a:ext cx="1265834" cy="491994"/>
          </a:xfrm>
          <a:custGeom>
            <a:avLst/>
            <a:gdLst/>
            <a:ahLst/>
            <a:cxnLst/>
            <a:rect r="r" b="b" t="t" l="l"/>
            <a:pathLst>
              <a:path h="491994" w="1265834">
                <a:moveTo>
                  <a:pt x="0" y="0"/>
                </a:moveTo>
                <a:lnTo>
                  <a:pt x="1265834" y="0"/>
                </a:lnTo>
                <a:lnTo>
                  <a:pt x="1265834" y="491994"/>
                </a:lnTo>
                <a:lnTo>
                  <a:pt x="0" y="491994"/>
                </a:lnTo>
                <a:lnTo>
                  <a:pt x="0" y="0"/>
                </a:lnTo>
                <a:close/>
              </a:path>
            </a:pathLst>
          </a:custGeom>
          <a:blipFill>
            <a:blip r:embed="rId7"/>
            <a:stretch>
              <a:fillRect l="0" t="0" r="0" b="0"/>
            </a:stretch>
          </a:blipFill>
        </p:spPr>
      </p:sp>
      <p:sp>
        <p:nvSpPr>
          <p:cNvPr name="Freeform 22" id="22"/>
          <p:cNvSpPr/>
          <p:nvPr/>
        </p:nvSpPr>
        <p:spPr>
          <a:xfrm flipH="false" flipV="false" rot="-1824495">
            <a:off x="5138380" y="2552913"/>
            <a:ext cx="550259" cy="531097"/>
          </a:xfrm>
          <a:custGeom>
            <a:avLst/>
            <a:gdLst/>
            <a:ahLst/>
            <a:cxnLst/>
            <a:rect r="r" b="b" t="t" l="l"/>
            <a:pathLst>
              <a:path h="531097" w="550259">
                <a:moveTo>
                  <a:pt x="0" y="0"/>
                </a:moveTo>
                <a:lnTo>
                  <a:pt x="550260" y="0"/>
                </a:lnTo>
                <a:lnTo>
                  <a:pt x="550260" y="531097"/>
                </a:lnTo>
                <a:lnTo>
                  <a:pt x="0" y="531097"/>
                </a:lnTo>
                <a:lnTo>
                  <a:pt x="0" y="0"/>
                </a:lnTo>
                <a:close/>
              </a:path>
            </a:pathLst>
          </a:custGeom>
          <a:blipFill>
            <a:blip r:embed="rId8"/>
            <a:stretch>
              <a:fillRect l="0" t="-2191" r="0" b="0"/>
            </a:stretch>
          </a:blipFill>
        </p:spPr>
      </p:sp>
      <p:sp>
        <p:nvSpPr>
          <p:cNvPr name="TextBox 23" id="23"/>
          <p:cNvSpPr txBox="true"/>
          <p:nvPr/>
        </p:nvSpPr>
        <p:spPr>
          <a:xfrm rot="0">
            <a:off x="4955021" y="611505"/>
            <a:ext cx="12861635" cy="764286"/>
          </a:xfrm>
          <a:prstGeom prst="rect">
            <a:avLst/>
          </a:prstGeom>
        </p:spPr>
        <p:txBody>
          <a:bodyPr anchor="t" rtlCol="false" tIns="0" lIns="0" bIns="0" rIns="0">
            <a:spAutoFit/>
          </a:bodyPr>
          <a:lstStyle/>
          <a:p>
            <a:pPr algn="r">
              <a:lnSpc>
                <a:spcPts val="5741"/>
              </a:lnSpc>
            </a:pPr>
            <a:r>
              <a:rPr lang="en-US" sz="5799">
                <a:solidFill>
                  <a:srgbClr val="023034"/>
                </a:solidFill>
                <a:latin typeface="Montserrat Bold Italics"/>
              </a:rPr>
              <a:t>TRATAMENTO DOS DADOS</a:t>
            </a:r>
          </a:p>
        </p:txBody>
      </p:sp>
      <p:sp>
        <p:nvSpPr>
          <p:cNvPr name="TextBox 24" id="24"/>
          <p:cNvSpPr txBox="true"/>
          <p:nvPr/>
        </p:nvSpPr>
        <p:spPr>
          <a:xfrm rot="0">
            <a:off x="12285169" y="8301459"/>
            <a:ext cx="7370365" cy="793115"/>
          </a:xfrm>
          <a:prstGeom prst="rect">
            <a:avLst/>
          </a:prstGeom>
        </p:spPr>
        <p:txBody>
          <a:bodyPr anchor="t" rtlCol="false" tIns="0" lIns="0" bIns="0" rIns="0">
            <a:spAutoFit/>
          </a:bodyPr>
          <a:lstStyle/>
          <a:p>
            <a:pPr algn="just">
              <a:lnSpc>
                <a:spcPts val="6160"/>
              </a:lnSpc>
            </a:pPr>
            <a:r>
              <a:rPr lang="en-US" sz="4400">
                <a:solidFill>
                  <a:srgbClr val="023034"/>
                </a:solidFill>
                <a:latin typeface="Poppins Bold"/>
              </a:rPr>
              <a:t>Kaggle</a:t>
            </a:r>
          </a:p>
        </p:txBody>
      </p:sp>
      <p:sp>
        <p:nvSpPr>
          <p:cNvPr name="TextBox 25" id="25"/>
          <p:cNvSpPr txBox="true"/>
          <p:nvPr/>
        </p:nvSpPr>
        <p:spPr>
          <a:xfrm rot="0">
            <a:off x="11385838" y="6275697"/>
            <a:ext cx="7370365" cy="793115"/>
          </a:xfrm>
          <a:prstGeom prst="rect">
            <a:avLst/>
          </a:prstGeom>
        </p:spPr>
        <p:txBody>
          <a:bodyPr anchor="t" rtlCol="false" tIns="0" lIns="0" bIns="0" rIns="0">
            <a:spAutoFit/>
          </a:bodyPr>
          <a:lstStyle/>
          <a:p>
            <a:pPr algn="just">
              <a:lnSpc>
                <a:spcPts val="6160"/>
              </a:lnSpc>
            </a:pPr>
            <a:r>
              <a:rPr lang="en-US" sz="4400">
                <a:solidFill>
                  <a:srgbClr val="023034"/>
                </a:solidFill>
                <a:latin typeface="Poppins Bold"/>
              </a:rPr>
              <a:t>Python</a:t>
            </a:r>
          </a:p>
        </p:txBody>
      </p:sp>
      <p:sp>
        <p:nvSpPr>
          <p:cNvPr name="TextBox 26" id="26"/>
          <p:cNvSpPr txBox="true"/>
          <p:nvPr/>
        </p:nvSpPr>
        <p:spPr>
          <a:xfrm rot="0">
            <a:off x="10176450" y="4034508"/>
            <a:ext cx="7370365" cy="793115"/>
          </a:xfrm>
          <a:prstGeom prst="rect">
            <a:avLst/>
          </a:prstGeom>
        </p:spPr>
        <p:txBody>
          <a:bodyPr anchor="t" rtlCol="false" tIns="0" lIns="0" bIns="0" rIns="0">
            <a:spAutoFit/>
          </a:bodyPr>
          <a:lstStyle/>
          <a:p>
            <a:pPr algn="just">
              <a:lnSpc>
                <a:spcPts val="6160"/>
              </a:lnSpc>
            </a:pPr>
            <a:r>
              <a:rPr lang="en-US" sz="4400">
                <a:solidFill>
                  <a:srgbClr val="023034"/>
                </a:solidFill>
                <a:latin typeface="Poppins Bold"/>
              </a:rPr>
              <a:t>SQL</a:t>
            </a:r>
          </a:p>
        </p:txBody>
      </p:sp>
      <p:sp>
        <p:nvSpPr>
          <p:cNvPr name="TextBox 27" id="27"/>
          <p:cNvSpPr txBox="true"/>
          <p:nvPr/>
        </p:nvSpPr>
        <p:spPr>
          <a:xfrm rot="0">
            <a:off x="9144000" y="2326358"/>
            <a:ext cx="7370365" cy="793115"/>
          </a:xfrm>
          <a:prstGeom prst="rect">
            <a:avLst/>
          </a:prstGeom>
        </p:spPr>
        <p:txBody>
          <a:bodyPr anchor="t" rtlCol="false" tIns="0" lIns="0" bIns="0" rIns="0">
            <a:spAutoFit/>
          </a:bodyPr>
          <a:lstStyle/>
          <a:p>
            <a:pPr algn="just">
              <a:lnSpc>
                <a:spcPts val="6160"/>
              </a:lnSpc>
            </a:pPr>
            <a:r>
              <a:rPr lang="en-US" sz="4400">
                <a:solidFill>
                  <a:srgbClr val="023034"/>
                </a:solidFill>
                <a:latin typeface="Poppins Bold"/>
              </a:rPr>
              <a:t>Tableau</a:t>
            </a:r>
          </a:p>
        </p:txBody>
      </p:sp>
      <p:sp>
        <p:nvSpPr>
          <p:cNvPr name="TextBox 28" id="28"/>
          <p:cNvSpPr txBox="true"/>
          <p:nvPr/>
        </p:nvSpPr>
        <p:spPr>
          <a:xfrm rot="0">
            <a:off x="6958628" y="3071848"/>
            <a:ext cx="7370365" cy="1343025"/>
          </a:xfrm>
          <a:prstGeom prst="rect">
            <a:avLst/>
          </a:prstGeom>
        </p:spPr>
        <p:txBody>
          <a:bodyPr anchor="t" rtlCol="false" tIns="0" lIns="0" bIns="0" rIns="0">
            <a:spAutoFit/>
          </a:bodyPr>
          <a:lstStyle/>
          <a:p>
            <a:pPr algn="just" marL="323850" indent="-161925" lvl="1">
              <a:lnSpc>
                <a:spcPts val="2100"/>
              </a:lnSpc>
              <a:buFont typeface="Arial"/>
              <a:buChar char="•"/>
            </a:pPr>
            <a:r>
              <a:rPr lang="en-US" sz="1500">
                <a:solidFill>
                  <a:srgbClr val="023034"/>
                </a:solidFill>
                <a:latin typeface="Poppins"/>
              </a:rPr>
              <a:t>Utilizado para criar visualizações de dados interativas e dinâmicas.</a:t>
            </a:r>
          </a:p>
          <a:p>
            <a:pPr algn="just" marL="323850" indent="-161925" lvl="1">
              <a:lnSpc>
                <a:spcPts val="2100"/>
              </a:lnSpc>
              <a:buFont typeface="Arial"/>
              <a:buChar char="•"/>
            </a:pPr>
            <a:r>
              <a:rPr lang="en-US" sz="1500">
                <a:solidFill>
                  <a:srgbClr val="023034"/>
                </a:solidFill>
                <a:latin typeface="Poppins"/>
              </a:rPr>
              <a:t>Permite a criação de dashboards personalizados para uma análise mais aprofundada dos dados das criptomoedas, facilitando a compreensão e a tomada de decisões.</a:t>
            </a:r>
          </a:p>
          <a:p>
            <a:pPr algn="just">
              <a:lnSpc>
                <a:spcPts val="2100"/>
              </a:lnSpc>
            </a:pPr>
          </a:p>
        </p:txBody>
      </p:sp>
      <p:sp>
        <p:nvSpPr>
          <p:cNvPr name="TextBox 29" id="29"/>
          <p:cNvSpPr txBox="true"/>
          <p:nvPr/>
        </p:nvSpPr>
        <p:spPr>
          <a:xfrm rot="0">
            <a:off x="8030443" y="4822817"/>
            <a:ext cx="7370365" cy="1076325"/>
          </a:xfrm>
          <a:prstGeom prst="rect">
            <a:avLst/>
          </a:prstGeom>
        </p:spPr>
        <p:txBody>
          <a:bodyPr anchor="t" rtlCol="false" tIns="0" lIns="0" bIns="0" rIns="0">
            <a:spAutoFit/>
          </a:bodyPr>
          <a:lstStyle/>
          <a:p>
            <a:pPr algn="just" marL="323850" indent="-161925" lvl="1">
              <a:lnSpc>
                <a:spcPts val="2100"/>
              </a:lnSpc>
              <a:buFont typeface="Arial"/>
              <a:buChar char="•"/>
            </a:pPr>
            <a:r>
              <a:rPr lang="en-US" sz="1500">
                <a:solidFill>
                  <a:srgbClr val="023034"/>
                </a:solidFill>
                <a:latin typeface="Poppins"/>
              </a:rPr>
              <a:t>Empregado para importar dados de fontes externas e realizar consultas.</a:t>
            </a:r>
          </a:p>
          <a:p>
            <a:pPr algn="just" marL="323850" indent="-161925" lvl="1">
              <a:lnSpc>
                <a:spcPts val="2100"/>
              </a:lnSpc>
              <a:buFont typeface="Arial"/>
              <a:buChar char="•"/>
            </a:pPr>
            <a:r>
              <a:rPr lang="en-US" sz="1500">
                <a:solidFill>
                  <a:srgbClr val="023034"/>
                </a:solidFill>
                <a:latin typeface="Poppins"/>
              </a:rPr>
              <a:t>Utilizado para explorar e filtrar os dados conforme necessário, antes de importá-los para análise.</a:t>
            </a:r>
          </a:p>
          <a:p>
            <a:pPr algn="just">
              <a:lnSpc>
                <a:spcPts val="2100"/>
              </a:lnSpc>
            </a:pPr>
          </a:p>
        </p:txBody>
      </p:sp>
      <p:sp>
        <p:nvSpPr>
          <p:cNvPr name="TextBox 30" id="30"/>
          <p:cNvSpPr txBox="true"/>
          <p:nvPr/>
        </p:nvSpPr>
        <p:spPr>
          <a:xfrm rot="0">
            <a:off x="9271954" y="7168112"/>
            <a:ext cx="7370365" cy="1343025"/>
          </a:xfrm>
          <a:prstGeom prst="rect">
            <a:avLst/>
          </a:prstGeom>
        </p:spPr>
        <p:txBody>
          <a:bodyPr anchor="t" rtlCol="false" tIns="0" lIns="0" bIns="0" rIns="0">
            <a:spAutoFit/>
          </a:bodyPr>
          <a:lstStyle/>
          <a:p>
            <a:pPr algn="just" marL="323850" indent="-161925" lvl="1">
              <a:lnSpc>
                <a:spcPts val="2100"/>
              </a:lnSpc>
              <a:buFont typeface="Arial"/>
              <a:buChar char="•"/>
            </a:pPr>
            <a:r>
              <a:rPr lang="en-US" sz="1500">
                <a:solidFill>
                  <a:srgbClr val="023034"/>
                </a:solidFill>
                <a:latin typeface="Poppins"/>
              </a:rPr>
              <a:t>Usado com a biblioteca Pandas para o tratamento e manipulação dos dados.</a:t>
            </a:r>
          </a:p>
          <a:p>
            <a:pPr algn="just" marL="323850" indent="-161925" lvl="1">
              <a:lnSpc>
                <a:spcPts val="2100"/>
              </a:lnSpc>
              <a:buFont typeface="Arial"/>
              <a:buChar char="•"/>
            </a:pPr>
            <a:r>
              <a:rPr lang="en-US" sz="1500">
                <a:solidFill>
                  <a:srgbClr val="023034"/>
                </a:solidFill>
                <a:latin typeface="Poppins"/>
              </a:rPr>
              <a:t>Matplotlib é utilizado para criar visualizações técnicas dos dados, como gráficos de linha, barras ou dispersão.</a:t>
            </a:r>
          </a:p>
          <a:p>
            <a:pPr algn="just">
              <a:lnSpc>
                <a:spcPts val="2100"/>
              </a:lnSpc>
            </a:pPr>
          </a:p>
        </p:txBody>
      </p:sp>
      <p:sp>
        <p:nvSpPr>
          <p:cNvPr name="TextBox 31" id="31"/>
          <p:cNvSpPr txBox="true"/>
          <p:nvPr/>
        </p:nvSpPr>
        <p:spPr>
          <a:xfrm rot="0">
            <a:off x="9271954" y="9037424"/>
            <a:ext cx="6128854" cy="1343025"/>
          </a:xfrm>
          <a:prstGeom prst="rect">
            <a:avLst/>
          </a:prstGeom>
        </p:spPr>
        <p:txBody>
          <a:bodyPr anchor="t" rtlCol="false" tIns="0" lIns="0" bIns="0" rIns="0">
            <a:spAutoFit/>
          </a:bodyPr>
          <a:lstStyle/>
          <a:p>
            <a:pPr algn="just" marL="323850" indent="-161925" lvl="1">
              <a:lnSpc>
                <a:spcPts val="2100"/>
              </a:lnSpc>
              <a:buFont typeface="Arial"/>
              <a:buChar char="•"/>
            </a:pPr>
            <a:r>
              <a:rPr lang="en-US" sz="1500">
                <a:solidFill>
                  <a:srgbClr val="023034"/>
                </a:solidFill>
                <a:latin typeface="Poppins"/>
              </a:rPr>
              <a:t>Utilizado para importar o banco de dados das moedas criptográficas.</a:t>
            </a:r>
          </a:p>
          <a:p>
            <a:pPr algn="just" marL="323850" indent="-161925" lvl="1">
              <a:lnSpc>
                <a:spcPts val="2100"/>
              </a:lnSpc>
              <a:buFont typeface="Arial"/>
              <a:buChar char="•"/>
            </a:pPr>
            <a:r>
              <a:rPr lang="en-US" sz="1500">
                <a:solidFill>
                  <a:srgbClr val="023034"/>
                </a:solidFill>
                <a:latin typeface="Poppins"/>
              </a:rPr>
              <a:t>Oferece uma plataforma conveniente para encontrar e baixar conjuntos de dados relevantes.</a:t>
            </a:r>
          </a:p>
          <a:p>
            <a:pPr algn="just">
              <a:lnSpc>
                <a:spcPts val="2100"/>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576320"/>
            <a:ext cx="19230221" cy="11792286"/>
            <a:chOff x="0" y="0"/>
            <a:chExt cx="994103" cy="609600"/>
          </a:xfrm>
        </p:grpSpPr>
        <p:sp>
          <p:nvSpPr>
            <p:cNvPr name="Freeform 3" id="3"/>
            <p:cNvSpPr/>
            <p:nvPr/>
          </p:nvSpPr>
          <p:spPr>
            <a:xfrm flipH="false" flipV="false" rot="0">
              <a:off x="9781" y="0"/>
              <a:ext cx="974540" cy="609600"/>
            </a:xfrm>
            <a:custGeom>
              <a:avLst/>
              <a:gdLst/>
              <a:ahLst/>
              <a:cxnLst/>
              <a:rect r="r" b="b" t="t" l="l"/>
              <a:pathLst>
                <a:path h="609600" w="974540">
                  <a:moveTo>
                    <a:pt x="233678" y="0"/>
                  </a:moveTo>
                  <a:lnTo>
                    <a:pt x="944063" y="0"/>
                  </a:lnTo>
                  <a:cubicBezTo>
                    <a:pt x="953390" y="0"/>
                    <a:pt x="962149" y="4484"/>
                    <a:pt x="967602" y="12051"/>
                  </a:cubicBezTo>
                  <a:cubicBezTo>
                    <a:pt x="973056" y="19617"/>
                    <a:pt x="974540" y="29344"/>
                    <a:pt x="971591" y="38193"/>
                  </a:cubicBezTo>
                  <a:lnTo>
                    <a:pt x="793853" y="571407"/>
                  </a:lnTo>
                  <a:cubicBezTo>
                    <a:pt x="786250" y="594215"/>
                    <a:pt x="764905" y="609600"/>
                    <a:pt x="740863" y="609600"/>
                  </a:cubicBezTo>
                  <a:lnTo>
                    <a:pt x="30478" y="609600"/>
                  </a:lnTo>
                  <a:cubicBezTo>
                    <a:pt x="21151" y="609600"/>
                    <a:pt x="12392" y="605116"/>
                    <a:pt x="6938" y="597549"/>
                  </a:cubicBezTo>
                  <a:cubicBezTo>
                    <a:pt x="1484" y="589983"/>
                    <a:pt x="0" y="580256"/>
                    <a:pt x="2950" y="571407"/>
                  </a:cubicBezTo>
                  <a:lnTo>
                    <a:pt x="180688" y="38193"/>
                  </a:lnTo>
                  <a:cubicBezTo>
                    <a:pt x="188291" y="15385"/>
                    <a:pt x="209636" y="0"/>
                    <a:pt x="233678" y="0"/>
                  </a:cubicBezTo>
                  <a:close/>
                </a:path>
              </a:pathLst>
            </a:custGeom>
            <a:gradFill rotWithShape="true">
              <a:gsLst>
                <a:gs pos="0">
                  <a:srgbClr val="FFD600">
                    <a:alpha val="100000"/>
                  </a:srgbClr>
                </a:gs>
                <a:gs pos="100000">
                  <a:srgbClr val="D8FF72">
                    <a:alpha val="0"/>
                  </a:srgbClr>
                </a:gs>
              </a:gsLst>
              <a:path path="circle">
                <a:fillToRect l="0" r="100000" t="0" b="100000"/>
              </a:path>
              <a:tileRect r="0" l="-100000" b="0" t="-100000"/>
            </a:gradFill>
          </p:spPr>
        </p:sp>
        <p:sp>
          <p:nvSpPr>
            <p:cNvPr name="TextBox 4" id="4"/>
            <p:cNvSpPr txBox="true"/>
            <p:nvPr/>
          </p:nvSpPr>
          <p:spPr>
            <a:xfrm>
              <a:off x="101600" y="-38100"/>
              <a:ext cx="790903"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36847" y="-752643"/>
            <a:ext cx="17613926" cy="11792286"/>
            <a:chOff x="0" y="0"/>
            <a:chExt cx="910549" cy="609600"/>
          </a:xfrm>
        </p:grpSpPr>
        <p:sp>
          <p:nvSpPr>
            <p:cNvPr name="Freeform 6" id="6"/>
            <p:cNvSpPr/>
            <p:nvPr/>
          </p:nvSpPr>
          <p:spPr>
            <a:xfrm flipH="false" flipV="false" rot="0">
              <a:off x="10679" y="0"/>
              <a:ext cx="889191" cy="609600"/>
            </a:xfrm>
            <a:custGeom>
              <a:avLst/>
              <a:gdLst/>
              <a:ahLst/>
              <a:cxnLst/>
              <a:rect r="r" b="b" t="t" l="l"/>
              <a:pathLst>
                <a:path h="609600" w="889191">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name="TextBox 7" id="7"/>
            <p:cNvSpPr txBox="true"/>
            <p:nvPr/>
          </p:nvSpPr>
          <p:spPr>
            <a:xfrm>
              <a:off x="101600" y="-38100"/>
              <a:ext cx="707349"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65146" y="7639917"/>
            <a:ext cx="2754346" cy="4131519"/>
            <a:chOff x="0" y="0"/>
            <a:chExt cx="406400" cy="609600"/>
          </a:xfrm>
        </p:grpSpPr>
        <p:sp>
          <p:nvSpPr>
            <p:cNvPr name="Freeform 9" id="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E00">
                    <a:alpha val="100000"/>
                  </a:srgbClr>
                </a:gs>
                <a:gs pos="100000">
                  <a:srgbClr val="D8FF72">
                    <a:alpha val="0"/>
                  </a:srgbClr>
                </a:gs>
              </a:gsLst>
              <a:lin ang="0"/>
            </a:gradFill>
          </p:spPr>
        </p:sp>
        <p:sp>
          <p:nvSpPr>
            <p:cNvPr name="TextBox 10" id="10"/>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026878" y="-2018075"/>
            <a:ext cx="3201935" cy="4802903"/>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E500">
                    <a:alpha val="100000"/>
                  </a:srgbClr>
                </a:gs>
                <a:gs pos="100000">
                  <a:srgbClr val="D8FF72">
                    <a:alpha val="0"/>
                  </a:srgbClr>
                </a:gs>
              </a:gsLst>
              <a:lin ang="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2"/>
          <a:stretch>
            <a:fillRect/>
          </a:stretch>
        </p:blipFill>
        <p:spPr>
          <a:xfrm rot="0">
            <a:off x="4674662" y="4445018"/>
            <a:ext cx="10497661" cy="6376350"/>
          </a:xfrm>
          <a:prstGeom prst="rect">
            <a:avLst/>
          </a:prstGeom>
        </p:spPr>
      </p:pic>
      <p:sp>
        <p:nvSpPr>
          <p:cNvPr name="Freeform 15" id="15"/>
          <p:cNvSpPr/>
          <p:nvPr/>
        </p:nvSpPr>
        <p:spPr>
          <a:xfrm flipH="false" flipV="false" rot="0">
            <a:off x="14823599" y="6651931"/>
            <a:ext cx="2435701" cy="1927793"/>
          </a:xfrm>
          <a:custGeom>
            <a:avLst/>
            <a:gdLst/>
            <a:ahLst/>
            <a:cxnLst/>
            <a:rect r="r" b="b" t="t" l="l"/>
            <a:pathLst>
              <a:path h="1927793" w="2435701">
                <a:moveTo>
                  <a:pt x="0" y="0"/>
                </a:moveTo>
                <a:lnTo>
                  <a:pt x="2435701" y="0"/>
                </a:lnTo>
                <a:lnTo>
                  <a:pt x="2435701" y="1927792"/>
                </a:lnTo>
                <a:lnTo>
                  <a:pt x="0" y="1927792"/>
                </a:lnTo>
                <a:lnTo>
                  <a:pt x="0" y="0"/>
                </a:lnTo>
                <a:close/>
              </a:path>
            </a:pathLst>
          </a:custGeom>
          <a:blipFill>
            <a:blip r:embed="rId3"/>
            <a:stretch>
              <a:fillRect l="0" t="0" r="0" b="-26346"/>
            </a:stretch>
          </a:blipFill>
        </p:spPr>
      </p:sp>
      <p:sp>
        <p:nvSpPr>
          <p:cNvPr name="Freeform 16" id="16"/>
          <p:cNvSpPr/>
          <p:nvPr/>
        </p:nvSpPr>
        <p:spPr>
          <a:xfrm flipH="false" flipV="false" rot="0">
            <a:off x="14186378" y="5319823"/>
            <a:ext cx="2276331" cy="2256339"/>
          </a:xfrm>
          <a:custGeom>
            <a:avLst/>
            <a:gdLst/>
            <a:ahLst/>
            <a:cxnLst/>
            <a:rect r="r" b="b" t="t" l="l"/>
            <a:pathLst>
              <a:path h="2256339" w="2276331">
                <a:moveTo>
                  <a:pt x="0" y="0"/>
                </a:moveTo>
                <a:lnTo>
                  <a:pt x="2276331" y="0"/>
                </a:lnTo>
                <a:lnTo>
                  <a:pt x="2276331" y="2256339"/>
                </a:lnTo>
                <a:lnTo>
                  <a:pt x="0" y="2256339"/>
                </a:lnTo>
                <a:lnTo>
                  <a:pt x="0" y="0"/>
                </a:lnTo>
                <a:close/>
              </a:path>
            </a:pathLst>
          </a:custGeom>
          <a:blipFill>
            <a:blip r:embed="rId4"/>
            <a:stretch>
              <a:fillRect l="0" t="0" r="0" b="0"/>
            </a:stretch>
          </a:blipFill>
        </p:spPr>
      </p:sp>
      <p:pic>
        <p:nvPicPr>
          <p:cNvPr name="Picture 17" id="17"/>
          <p:cNvPicPr>
            <a:picLocks noChangeAspect="true"/>
          </p:cNvPicPr>
          <p:nvPr/>
        </p:nvPicPr>
        <p:blipFill>
          <a:blip r:embed="rId5"/>
          <a:srcRect l="0" t="0" r="0" b="0"/>
          <a:stretch>
            <a:fillRect/>
          </a:stretch>
        </p:blipFill>
        <p:spPr>
          <a:xfrm flipH="false" flipV="false" rot="0">
            <a:off x="10356016" y="9125044"/>
            <a:ext cx="413889" cy="413889"/>
          </a:xfrm>
          <a:prstGeom prst="rect">
            <a:avLst/>
          </a:prstGeom>
        </p:spPr>
      </p:pic>
      <p:sp>
        <p:nvSpPr>
          <p:cNvPr name="TextBox 18" id="18"/>
          <p:cNvSpPr txBox="true"/>
          <p:nvPr/>
        </p:nvSpPr>
        <p:spPr>
          <a:xfrm rot="0">
            <a:off x="4280510" y="1018018"/>
            <a:ext cx="12978790" cy="1457961"/>
          </a:xfrm>
          <a:prstGeom prst="rect">
            <a:avLst/>
          </a:prstGeom>
        </p:spPr>
        <p:txBody>
          <a:bodyPr anchor="t" rtlCol="false" tIns="0" lIns="0" bIns="0" rIns="0">
            <a:spAutoFit/>
          </a:bodyPr>
          <a:lstStyle/>
          <a:p>
            <a:pPr algn="r">
              <a:lnSpc>
                <a:spcPts val="5650"/>
              </a:lnSpc>
            </a:pPr>
            <a:r>
              <a:rPr lang="en-US" sz="5707">
                <a:solidFill>
                  <a:srgbClr val="023034"/>
                </a:solidFill>
                <a:latin typeface="Montserrat Bold Italics"/>
              </a:rPr>
              <a:t>COMPORTAMENTO HISTÓRICO DAS CRIPTOMOEDAS</a:t>
            </a:r>
          </a:p>
        </p:txBody>
      </p:sp>
      <p:sp>
        <p:nvSpPr>
          <p:cNvPr name="TextBox 19" id="19"/>
          <p:cNvSpPr txBox="true"/>
          <p:nvPr/>
        </p:nvSpPr>
        <p:spPr>
          <a:xfrm rot="0">
            <a:off x="4933647" y="2428354"/>
            <a:ext cx="12325653" cy="1837336"/>
          </a:xfrm>
          <a:prstGeom prst="rect">
            <a:avLst/>
          </a:prstGeom>
        </p:spPr>
        <p:txBody>
          <a:bodyPr anchor="t" rtlCol="false" tIns="0" lIns="0" bIns="0" rIns="0">
            <a:spAutoFit/>
          </a:bodyPr>
          <a:lstStyle/>
          <a:p>
            <a:pPr algn="just">
              <a:lnSpc>
                <a:spcPts val="2913"/>
              </a:lnSpc>
            </a:pPr>
            <a:r>
              <a:rPr lang="en-US" sz="2080">
                <a:solidFill>
                  <a:srgbClr val="023034"/>
                </a:solidFill>
                <a:latin typeface="Poppins"/>
              </a:rPr>
              <a:t>Nos últimos anos, as criptomoedas experimentaram uma montanha-russa emocional, refletindo os altos e baixos de seus valores. A Bitcoin liderou esse caminho, com picos notáveis em 2017 e 2020, impulsionada pela especulação e confiança no potencial das moedas digitais. Ethereum também teve seu momento de glória em 2017. No entanto, esses períodos de euforia foram seguidos por desafios, como a correção de mercado em 2018.</a:t>
            </a:r>
          </a:p>
        </p:txBody>
      </p:sp>
      <p:pic>
        <p:nvPicPr>
          <p:cNvPr name="Picture 20" id="20"/>
          <p:cNvPicPr>
            <a:picLocks noChangeAspect="true"/>
          </p:cNvPicPr>
          <p:nvPr/>
        </p:nvPicPr>
        <p:blipFill>
          <a:blip r:embed="rId5"/>
          <a:srcRect l="0" t="0" r="0" b="0"/>
          <a:stretch>
            <a:fillRect/>
          </a:stretch>
        </p:blipFill>
        <p:spPr>
          <a:xfrm flipH="false" flipV="false" rot="0">
            <a:off x="13321625" y="6841541"/>
            <a:ext cx="538246" cy="538246"/>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0">
            <a:off x="9613009" y="8483610"/>
            <a:ext cx="416581" cy="416581"/>
          </a:xfrm>
          <a:prstGeom prst="rect">
            <a:avLst/>
          </a:prstGeom>
        </p:spPr>
      </p:pic>
      <p:pic>
        <p:nvPicPr>
          <p:cNvPr name="Picture 22" id="22"/>
          <p:cNvPicPr>
            <a:picLocks noChangeAspect="true"/>
          </p:cNvPicPr>
          <p:nvPr/>
        </p:nvPicPr>
        <p:blipFill>
          <a:blip r:embed="rId5"/>
          <a:srcRect l="0" t="0" r="0" b="0"/>
          <a:stretch>
            <a:fillRect/>
          </a:stretch>
        </p:blipFill>
        <p:spPr>
          <a:xfrm flipH="false" flipV="false" rot="0">
            <a:off x="12528089" y="5503746"/>
            <a:ext cx="578506" cy="578506"/>
          </a:xfrm>
          <a:prstGeom prst="rect">
            <a:avLst/>
          </a:prstGeom>
        </p:spPr>
      </p:pic>
      <p:pic>
        <p:nvPicPr>
          <p:cNvPr name="Picture 23" id="23"/>
          <p:cNvPicPr>
            <a:picLocks noChangeAspect="true"/>
          </p:cNvPicPr>
          <p:nvPr/>
        </p:nvPicPr>
        <p:blipFill>
          <a:blip r:embed="rId5"/>
          <a:srcRect l="0" t="0" r="0" b="0"/>
          <a:stretch>
            <a:fillRect/>
          </a:stretch>
        </p:blipFill>
        <p:spPr>
          <a:xfrm flipH="false" flipV="false" rot="0">
            <a:off x="9705677" y="9506911"/>
            <a:ext cx="208290" cy="208290"/>
          </a:xfrm>
          <a:prstGeom prst="rect">
            <a:avLst/>
          </a:prstGeom>
        </p:spPr>
      </p:pic>
      <p:pic>
        <p:nvPicPr>
          <p:cNvPr name="Picture 24" id="24"/>
          <p:cNvPicPr>
            <a:picLocks noChangeAspect="true"/>
          </p:cNvPicPr>
          <p:nvPr/>
        </p:nvPicPr>
        <p:blipFill>
          <a:blip r:embed="rId5"/>
          <a:srcRect l="0" t="0" r="0" b="0"/>
          <a:stretch>
            <a:fillRect/>
          </a:stretch>
        </p:blipFill>
        <p:spPr>
          <a:xfrm flipH="false" flipV="false" rot="0">
            <a:off x="10458815" y="9587381"/>
            <a:ext cx="208290" cy="208290"/>
          </a:xfrm>
          <a:prstGeom prst="rect">
            <a:avLst/>
          </a:prstGeom>
        </p:spPr>
      </p:pic>
      <p:pic>
        <p:nvPicPr>
          <p:cNvPr name="Picture 25" id="25"/>
          <p:cNvPicPr>
            <a:picLocks noChangeAspect="true"/>
          </p:cNvPicPr>
          <p:nvPr/>
        </p:nvPicPr>
        <p:blipFill>
          <a:blip r:embed="rId5"/>
          <a:srcRect l="0" t="0" r="0" b="0"/>
          <a:stretch>
            <a:fillRect/>
          </a:stretch>
        </p:blipFill>
        <p:spPr>
          <a:xfrm flipH="false" flipV="false" rot="0">
            <a:off x="12688268" y="9330643"/>
            <a:ext cx="208290" cy="208290"/>
          </a:xfrm>
          <a:prstGeom prst="rect">
            <a:avLst/>
          </a:prstGeom>
        </p:spPr>
      </p:pic>
      <p:pic>
        <p:nvPicPr>
          <p:cNvPr name="Picture 26" id="26"/>
          <p:cNvPicPr>
            <a:picLocks noChangeAspect="true"/>
          </p:cNvPicPr>
          <p:nvPr/>
        </p:nvPicPr>
        <p:blipFill>
          <a:blip r:embed="rId5"/>
          <a:srcRect l="0" t="0" r="0" b="0"/>
          <a:stretch>
            <a:fillRect/>
          </a:stretch>
        </p:blipFill>
        <p:spPr>
          <a:xfrm flipH="false" flipV="false" rot="0">
            <a:off x="13486603" y="9434788"/>
            <a:ext cx="208290" cy="208290"/>
          </a:xfrm>
          <a:prstGeom prst="rect">
            <a:avLst/>
          </a:prstGeom>
        </p:spPr>
      </p:pic>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1056" y="0"/>
            <a:ext cx="16768063" cy="10287000"/>
            <a:chOff x="0" y="0"/>
            <a:chExt cx="1156123" cy="709267"/>
          </a:xfrm>
        </p:grpSpPr>
        <p:sp>
          <p:nvSpPr>
            <p:cNvPr name="Freeform 3" id="3"/>
            <p:cNvSpPr/>
            <p:nvPr/>
          </p:nvSpPr>
          <p:spPr>
            <a:xfrm flipH="false" flipV="false" rot="0">
              <a:off x="0" y="0"/>
              <a:ext cx="1150270" cy="709267"/>
            </a:xfrm>
            <a:custGeom>
              <a:avLst/>
              <a:gdLst/>
              <a:ahLst/>
              <a:cxnLst/>
              <a:rect r="r" b="b" t="t" l="l"/>
              <a:pathLst>
                <a:path h="709267" w="1150270">
                  <a:moveTo>
                    <a:pt x="921989" y="0"/>
                  </a:moveTo>
                  <a:lnTo>
                    <a:pt x="30934" y="0"/>
                  </a:lnTo>
                  <a:cubicBezTo>
                    <a:pt x="13850" y="0"/>
                    <a:pt x="0" y="13850"/>
                    <a:pt x="0" y="30934"/>
                  </a:cubicBezTo>
                  <a:lnTo>
                    <a:pt x="0" y="678333"/>
                  </a:lnTo>
                  <a:cubicBezTo>
                    <a:pt x="0" y="695417"/>
                    <a:pt x="13850" y="709267"/>
                    <a:pt x="30934" y="709267"/>
                  </a:cubicBezTo>
                  <a:lnTo>
                    <a:pt x="921989" y="709267"/>
                  </a:lnTo>
                  <a:cubicBezTo>
                    <a:pt x="941121" y="709267"/>
                    <a:pt x="958790" y="699027"/>
                    <a:pt x="968302" y="682427"/>
                  </a:cubicBezTo>
                  <a:lnTo>
                    <a:pt x="1140744" y="381474"/>
                  </a:lnTo>
                  <a:cubicBezTo>
                    <a:pt x="1150270" y="364848"/>
                    <a:pt x="1150270" y="344419"/>
                    <a:pt x="1140744" y="327793"/>
                  </a:cubicBezTo>
                  <a:lnTo>
                    <a:pt x="968302" y="26840"/>
                  </a:lnTo>
                  <a:cubicBezTo>
                    <a:pt x="958790" y="10240"/>
                    <a:pt x="941121" y="0"/>
                    <a:pt x="921989" y="0"/>
                  </a:cubicBezTo>
                  <a:close/>
                </a:path>
              </a:pathLst>
            </a:custGeom>
            <a:gradFill rotWithShape="true">
              <a:gsLst>
                <a:gs pos="0">
                  <a:srgbClr val="FFE500">
                    <a:alpha val="100000"/>
                  </a:srgbClr>
                </a:gs>
                <a:gs pos="100000">
                  <a:srgbClr val="FFDE00">
                    <a:alpha val="26000"/>
                  </a:srgbClr>
                </a:gs>
              </a:gsLst>
              <a:path path="circle">
                <a:fillToRect l="50000" r="50000" t="50000" b="50000"/>
              </a:path>
            </a:gradFill>
          </p:spPr>
        </p:sp>
        <p:sp>
          <p:nvSpPr>
            <p:cNvPr name="TextBox 4" id="4"/>
            <p:cNvSpPr txBox="true"/>
            <p:nvPr/>
          </p:nvSpPr>
          <p:spPr>
            <a:xfrm>
              <a:off x="0" y="-38100"/>
              <a:ext cx="1041823" cy="74736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04053" y="0"/>
            <a:ext cx="15476147" cy="10287000"/>
            <a:chOff x="0" y="0"/>
            <a:chExt cx="1067048" cy="709267"/>
          </a:xfrm>
        </p:grpSpPr>
        <p:sp>
          <p:nvSpPr>
            <p:cNvPr name="Freeform 6" id="6"/>
            <p:cNvSpPr/>
            <p:nvPr/>
          </p:nvSpPr>
          <p:spPr>
            <a:xfrm flipH="false" flipV="false" rot="0">
              <a:off x="0" y="0"/>
              <a:ext cx="1060707" cy="709267"/>
            </a:xfrm>
            <a:custGeom>
              <a:avLst/>
              <a:gdLst/>
              <a:ahLst/>
              <a:cxnLst/>
              <a:rect r="r" b="b" t="t" l="l"/>
              <a:pathLst>
                <a:path h="709267" w="1060707">
                  <a:moveTo>
                    <a:pt x="830331" y="0"/>
                  </a:moveTo>
                  <a:lnTo>
                    <a:pt x="33517" y="0"/>
                  </a:lnTo>
                  <a:cubicBezTo>
                    <a:pt x="24627" y="0"/>
                    <a:pt x="16102" y="3531"/>
                    <a:pt x="9817" y="9817"/>
                  </a:cubicBezTo>
                  <a:cubicBezTo>
                    <a:pt x="3531" y="16102"/>
                    <a:pt x="0" y="24627"/>
                    <a:pt x="0" y="33517"/>
                  </a:cubicBezTo>
                  <a:lnTo>
                    <a:pt x="0" y="675751"/>
                  </a:lnTo>
                  <a:cubicBezTo>
                    <a:pt x="0" y="684640"/>
                    <a:pt x="3531" y="693165"/>
                    <a:pt x="9817" y="699450"/>
                  </a:cubicBezTo>
                  <a:cubicBezTo>
                    <a:pt x="16102" y="705736"/>
                    <a:pt x="24627" y="709267"/>
                    <a:pt x="33517" y="709267"/>
                  </a:cubicBezTo>
                  <a:lnTo>
                    <a:pt x="830331" y="709267"/>
                  </a:lnTo>
                  <a:cubicBezTo>
                    <a:pt x="851061" y="709267"/>
                    <a:pt x="870205" y="698173"/>
                    <a:pt x="880511" y="680186"/>
                  </a:cubicBezTo>
                  <a:lnTo>
                    <a:pt x="1050385" y="383715"/>
                  </a:lnTo>
                  <a:cubicBezTo>
                    <a:pt x="1060707" y="365701"/>
                    <a:pt x="1060707" y="343566"/>
                    <a:pt x="1050385" y="325553"/>
                  </a:cubicBezTo>
                  <a:lnTo>
                    <a:pt x="880511" y="29081"/>
                  </a:lnTo>
                  <a:cubicBezTo>
                    <a:pt x="870205" y="11095"/>
                    <a:pt x="851061" y="0"/>
                    <a:pt x="830331" y="0"/>
                  </a:cubicBezTo>
                  <a:close/>
                </a:path>
              </a:pathLst>
            </a:custGeom>
            <a:solidFill>
              <a:srgbClr val="FFFFFF"/>
            </a:solidFill>
          </p:spPr>
        </p:sp>
        <p:sp>
          <p:nvSpPr>
            <p:cNvPr name="TextBox 7" id="7"/>
            <p:cNvSpPr txBox="true"/>
            <p:nvPr/>
          </p:nvSpPr>
          <p:spPr>
            <a:xfrm>
              <a:off x="0" y="-38100"/>
              <a:ext cx="952748" cy="7473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3110267" y="4140281"/>
            <a:ext cx="3129647" cy="2006437"/>
            <a:chOff x="0" y="0"/>
            <a:chExt cx="1191511" cy="763885"/>
          </a:xfrm>
        </p:grpSpPr>
        <p:sp>
          <p:nvSpPr>
            <p:cNvPr name="Freeform 9" id="9"/>
            <p:cNvSpPr/>
            <p:nvPr/>
          </p:nvSpPr>
          <p:spPr>
            <a:xfrm flipH="false" flipV="false" rot="0">
              <a:off x="80637" y="82133"/>
              <a:ext cx="1030237" cy="681752"/>
            </a:xfrm>
            <a:custGeom>
              <a:avLst/>
              <a:gdLst/>
              <a:ahLst/>
              <a:cxnLst/>
              <a:rect r="r" b="b" t="t" l="l"/>
              <a:pathLst>
                <a:path h="681752" w="1030237">
                  <a:moveTo>
                    <a:pt x="618567" y="50510"/>
                  </a:moveTo>
                  <a:lnTo>
                    <a:pt x="1007425" y="549109"/>
                  </a:lnTo>
                  <a:cubicBezTo>
                    <a:pt x="1026729" y="573860"/>
                    <a:pt x="1030237" y="607449"/>
                    <a:pt x="1016465" y="635656"/>
                  </a:cubicBezTo>
                  <a:cubicBezTo>
                    <a:pt x="1002693" y="663862"/>
                    <a:pt x="974049" y="681752"/>
                    <a:pt x="942660" y="681752"/>
                  </a:cubicBezTo>
                  <a:lnTo>
                    <a:pt x="87577" y="681752"/>
                  </a:lnTo>
                  <a:cubicBezTo>
                    <a:pt x="56188" y="681752"/>
                    <a:pt x="27544" y="663862"/>
                    <a:pt x="13772" y="635656"/>
                  </a:cubicBezTo>
                  <a:cubicBezTo>
                    <a:pt x="0" y="607449"/>
                    <a:pt x="3508" y="573860"/>
                    <a:pt x="22812" y="549109"/>
                  </a:cubicBezTo>
                  <a:lnTo>
                    <a:pt x="411669" y="50510"/>
                  </a:lnTo>
                  <a:cubicBezTo>
                    <a:pt x="436529" y="18635"/>
                    <a:pt x="474695" y="0"/>
                    <a:pt x="515118" y="0"/>
                  </a:cubicBezTo>
                  <a:cubicBezTo>
                    <a:pt x="555542" y="0"/>
                    <a:pt x="593708" y="18635"/>
                    <a:pt x="618567" y="50510"/>
                  </a:cubicBezTo>
                  <a:close/>
                </a:path>
              </a:pathLst>
            </a:custGeom>
            <a:solidFill>
              <a:srgbClr val="FFCB13"/>
            </a:solidFill>
          </p:spPr>
        </p:sp>
        <p:sp>
          <p:nvSpPr>
            <p:cNvPr name="TextBox 10" id="10"/>
            <p:cNvSpPr txBox="true"/>
            <p:nvPr/>
          </p:nvSpPr>
          <p:spPr>
            <a:xfrm>
              <a:off x="186174" y="316561"/>
              <a:ext cx="819164" cy="392761"/>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stretch>
            <a:fillRect/>
          </a:stretch>
        </p:blipFill>
        <p:spPr>
          <a:xfrm rot="0">
            <a:off x="-1072045" y="3320558"/>
            <a:ext cx="14612131" cy="7555610"/>
          </a:xfrm>
          <a:prstGeom prst="rect">
            <a:avLst/>
          </a:prstGeom>
        </p:spPr>
      </p:pic>
      <p:sp>
        <p:nvSpPr>
          <p:cNvPr name="TextBox 12" id="12"/>
          <p:cNvSpPr txBox="true"/>
          <p:nvPr/>
        </p:nvSpPr>
        <p:spPr>
          <a:xfrm rot="0">
            <a:off x="1028700" y="637794"/>
            <a:ext cx="10474737" cy="1453896"/>
          </a:xfrm>
          <a:prstGeom prst="rect">
            <a:avLst/>
          </a:prstGeom>
        </p:spPr>
        <p:txBody>
          <a:bodyPr anchor="t" rtlCol="false" tIns="0" lIns="0" bIns="0" rIns="0">
            <a:spAutoFit/>
          </a:bodyPr>
          <a:lstStyle/>
          <a:p>
            <a:pPr>
              <a:lnSpc>
                <a:spcPts val="3762"/>
              </a:lnSpc>
            </a:pPr>
            <a:r>
              <a:rPr lang="en-US" sz="3800">
                <a:solidFill>
                  <a:srgbClr val="023034"/>
                </a:solidFill>
                <a:latin typeface="Montserrat Bold Italics"/>
              </a:rPr>
              <a:t>DIA EXATO DA MAIOR ALTA NOS VALORES DE CADA MOEDA</a:t>
            </a:r>
          </a:p>
          <a:p>
            <a:pPr>
              <a:lnSpc>
                <a:spcPts val="3762"/>
              </a:lnSpc>
            </a:pPr>
          </a:p>
        </p:txBody>
      </p:sp>
      <p:sp>
        <p:nvSpPr>
          <p:cNvPr name="TextBox 13" id="13"/>
          <p:cNvSpPr txBox="true"/>
          <p:nvPr/>
        </p:nvSpPr>
        <p:spPr>
          <a:xfrm rot="0">
            <a:off x="1028700" y="2025015"/>
            <a:ext cx="10474737" cy="1755775"/>
          </a:xfrm>
          <a:prstGeom prst="rect">
            <a:avLst/>
          </a:prstGeom>
        </p:spPr>
        <p:txBody>
          <a:bodyPr anchor="t" rtlCol="false" tIns="0" lIns="0" bIns="0" rIns="0">
            <a:spAutoFit/>
          </a:bodyPr>
          <a:lstStyle/>
          <a:p>
            <a:pPr algn="just">
              <a:lnSpc>
                <a:spcPts val="3499"/>
              </a:lnSpc>
            </a:pPr>
            <a:r>
              <a:rPr lang="en-US" sz="2499">
                <a:solidFill>
                  <a:srgbClr val="023034"/>
                </a:solidFill>
                <a:latin typeface="Poppins"/>
              </a:rPr>
              <a:t>Quase todas as criptomoedas atingiram seus picos em maio de 2021, com exceção da Bitcoin, que alcançou seu pico em abril. Isso sugere uma influência da Bitcoin como referência do mercado, com outras moedas seguindo sua tendência de alta.</a:t>
            </a:r>
          </a:p>
        </p:txBody>
      </p:sp>
      <p:sp>
        <p:nvSpPr>
          <p:cNvPr name="TextBox 14" id="14"/>
          <p:cNvSpPr txBox="true"/>
          <p:nvPr/>
        </p:nvSpPr>
        <p:spPr>
          <a:xfrm rot="0">
            <a:off x="145633" y="7783805"/>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18/05/2021</a:t>
            </a:r>
          </a:p>
        </p:txBody>
      </p:sp>
      <p:sp>
        <p:nvSpPr>
          <p:cNvPr name="TextBox 15" id="15"/>
          <p:cNvSpPr txBox="true"/>
          <p:nvPr/>
        </p:nvSpPr>
        <p:spPr>
          <a:xfrm rot="0">
            <a:off x="145633" y="6960210"/>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10/05/2021</a:t>
            </a:r>
          </a:p>
        </p:txBody>
      </p:sp>
      <p:sp>
        <p:nvSpPr>
          <p:cNvPr name="TextBox 16" id="16"/>
          <p:cNvSpPr txBox="true"/>
          <p:nvPr/>
        </p:nvSpPr>
        <p:spPr>
          <a:xfrm rot="0">
            <a:off x="145633" y="5311433"/>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14/04/2021</a:t>
            </a:r>
          </a:p>
        </p:txBody>
      </p:sp>
      <p:sp>
        <p:nvSpPr>
          <p:cNvPr name="TextBox 17" id="17"/>
          <p:cNvSpPr txBox="true"/>
          <p:nvPr/>
        </p:nvSpPr>
        <p:spPr>
          <a:xfrm rot="0">
            <a:off x="145633" y="8591472"/>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10/05/2021</a:t>
            </a:r>
          </a:p>
        </p:txBody>
      </p:sp>
      <p:sp>
        <p:nvSpPr>
          <p:cNvPr name="TextBox 18" id="18"/>
          <p:cNvSpPr txBox="true"/>
          <p:nvPr/>
        </p:nvSpPr>
        <p:spPr>
          <a:xfrm rot="0">
            <a:off x="145633" y="9396017"/>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07/05/2021</a:t>
            </a:r>
          </a:p>
        </p:txBody>
      </p:sp>
      <p:sp>
        <p:nvSpPr>
          <p:cNvPr name="TextBox 19" id="19"/>
          <p:cNvSpPr txBox="true"/>
          <p:nvPr/>
        </p:nvSpPr>
        <p:spPr>
          <a:xfrm rot="0">
            <a:off x="145633" y="6136615"/>
            <a:ext cx="1080492" cy="299720"/>
          </a:xfrm>
          <a:prstGeom prst="rect">
            <a:avLst/>
          </a:prstGeom>
        </p:spPr>
        <p:txBody>
          <a:bodyPr anchor="t" rtlCol="false" tIns="0" lIns="0" bIns="0" rIns="0">
            <a:spAutoFit/>
          </a:bodyPr>
          <a:lstStyle/>
          <a:p>
            <a:pPr algn="ctr">
              <a:lnSpc>
                <a:spcPts val="2380"/>
              </a:lnSpc>
            </a:pPr>
            <a:r>
              <a:rPr lang="en-US" sz="1700">
                <a:solidFill>
                  <a:srgbClr val="023034"/>
                </a:solidFill>
                <a:latin typeface="Arimo Bold"/>
              </a:rPr>
              <a:t>12/05/2021</a:t>
            </a:r>
          </a:p>
        </p:txBody>
      </p:sp>
      <p:sp>
        <p:nvSpPr>
          <p:cNvPr name="TextBox 20" id="20"/>
          <p:cNvSpPr txBox="true"/>
          <p:nvPr/>
        </p:nvSpPr>
        <p:spPr>
          <a:xfrm rot="0">
            <a:off x="478189" y="5592102"/>
            <a:ext cx="747936"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Quarta Feira</a:t>
            </a:r>
          </a:p>
        </p:txBody>
      </p:sp>
      <p:sp>
        <p:nvSpPr>
          <p:cNvPr name="TextBox 21" id="21"/>
          <p:cNvSpPr txBox="true"/>
          <p:nvPr/>
        </p:nvSpPr>
        <p:spPr>
          <a:xfrm rot="0">
            <a:off x="442954" y="6417285"/>
            <a:ext cx="747936"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Quarta Feira</a:t>
            </a:r>
          </a:p>
        </p:txBody>
      </p:sp>
      <p:sp>
        <p:nvSpPr>
          <p:cNvPr name="TextBox 22" id="22"/>
          <p:cNvSpPr txBox="true"/>
          <p:nvPr/>
        </p:nvSpPr>
        <p:spPr>
          <a:xfrm rot="0">
            <a:off x="316078" y="7242467"/>
            <a:ext cx="874812"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Segunda Feira</a:t>
            </a:r>
          </a:p>
        </p:txBody>
      </p:sp>
      <p:sp>
        <p:nvSpPr>
          <p:cNvPr name="TextBox 23" id="23"/>
          <p:cNvSpPr txBox="true"/>
          <p:nvPr/>
        </p:nvSpPr>
        <p:spPr>
          <a:xfrm rot="0">
            <a:off x="513424" y="8067650"/>
            <a:ext cx="677466"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Terça Feira</a:t>
            </a:r>
          </a:p>
        </p:txBody>
      </p:sp>
      <p:sp>
        <p:nvSpPr>
          <p:cNvPr name="TextBox 24" id="24"/>
          <p:cNvSpPr txBox="true"/>
          <p:nvPr/>
        </p:nvSpPr>
        <p:spPr>
          <a:xfrm rot="0">
            <a:off x="316078" y="8892832"/>
            <a:ext cx="874812"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Segunda Feira</a:t>
            </a:r>
          </a:p>
        </p:txBody>
      </p:sp>
      <p:sp>
        <p:nvSpPr>
          <p:cNvPr name="TextBox 25" id="25"/>
          <p:cNvSpPr txBox="true"/>
          <p:nvPr/>
        </p:nvSpPr>
        <p:spPr>
          <a:xfrm rot="0">
            <a:off x="513424" y="9718015"/>
            <a:ext cx="677466" cy="165100"/>
          </a:xfrm>
          <a:prstGeom prst="rect">
            <a:avLst/>
          </a:prstGeom>
        </p:spPr>
        <p:txBody>
          <a:bodyPr anchor="t" rtlCol="false" tIns="0" lIns="0" bIns="0" rIns="0">
            <a:spAutoFit/>
          </a:bodyPr>
          <a:lstStyle/>
          <a:p>
            <a:pPr algn="ctr">
              <a:lnSpc>
                <a:spcPts val="1399"/>
              </a:lnSpc>
            </a:pPr>
            <a:r>
              <a:rPr lang="en-US" sz="999">
                <a:solidFill>
                  <a:srgbClr val="023034"/>
                </a:solidFill>
                <a:latin typeface="Arimo Bold"/>
              </a:rPr>
              <a:t>Sexta Feira</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70921" y="-576320"/>
            <a:ext cx="19230221" cy="11792286"/>
            <a:chOff x="0" y="0"/>
            <a:chExt cx="994103" cy="609600"/>
          </a:xfrm>
        </p:grpSpPr>
        <p:sp>
          <p:nvSpPr>
            <p:cNvPr name="Freeform 3" id="3"/>
            <p:cNvSpPr/>
            <p:nvPr/>
          </p:nvSpPr>
          <p:spPr>
            <a:xfrm flipH="false" flipV="false" rot="0">
              <a:off x="9781" y="0"/>
              <a:ext cx="974540" cy="609600"/>
            </a:xfrm>
            <a:custGeom>
              <a:avLst/>
              <a:gdLst/>
              <a:ahLst/>
              <a:cxnLst/>
              <a:rect r="r" b="b" t="t" l="l"/>
              <a:pathLst>
                <a:path h="609600" w="974540">
                  <a:moveTo>
                    <a:pt x="233678" y="0"/>
                  </a:moveTo>
                  <a:lnTo>
                    <a:pt x="944063" y="0"/>
                  </a:lnTo>
                  <a:cubicBezTo>
                    <a:pt x="953390" y="0"/>
                    <a:pt x="962149" y="4484"/>
                    <a:pt x="967602" y="12051"/>
                  </a:cubicBezTo>
                  <a:cubicBezTo>
                    <a:pt x="973056" y="19617"/>
                    <a:pt x="974540" y="29344"/>
                    <a:pt x="971591" y="38193"/>
                  </a:cubicBezTo>
                  <a:lnTo>
                    <a:pt x="793853" y="571407"/>
                  </a:lnTo>
                  <a:cubicBezTo>
                    <a:pt x="786250" y="594215"/>
                    <a:pt x="764905" y="609600"/>
                    <a:pt x="740863" y="609600"/>
                  </a:cubicBezTo>
                  <a:lnTo>
                    <a:pt x="30478" y="609600"/>
                  </a:lnTo>
                  <a:cubicBezTo>
                    <a:pt x="21151" y="609600"/>
                    <a:pt x="12392" y="605116"/>
                    <a:pt x="6938" y="597549"/>
                  </a:cubicBezTo>
                  <a:cubicBezTo>
                    <a:pt x="1484" y="589983"/>
                    <a:pt x="0" y="580256"/>
                    <a:pt x="2950" y="571407"/>
                  </a:cubicBezTo>
                  <a:lnTo>
                    <a:pt x="180688" y="38193"/>
                  </a:lnTo>
                  <a:cubicBezTo>
                    <a:pt x="188291" y="15385"/>
                    <a:pt x="209636" y="0"/>
                    <a:pt x="233678" y="0"/>
                  </a:cubicBezTo>
                  <a:close/>
                </a:path>
              </a:pathLst>
            </a:custGeom>
            <a:gradFill rotWithShape="true">
              <a:gsLst>
                <a:gs pos="0">
                  <a:srgbClr val="FFF500">
                    <a:alpha val="100000"/>
                  </a:srgbClr>
                </a:gs>
                <a:gs pos="100000">
                  <a:srgbClr val="D8FF72">
                    <a:alpha val="0"/>
                  </a:srgbClr>
                </a:gs>
              </a:gsLst>
              <a:path path="circle">
                <a:fillToRect l="50000" r="50000" t="50000" b="50000"/>
              </a:path>
            </a:gradFill>
          </p:spPr>
        </p:sp>
        <p:sp>
          <p:nvSpPr>
            <p:cNvPr name="TextBox 4" id="4"/>
            <p:cNvSpPr txBox="true"/>
            <p:nvPr/>
          </p:nvSpPr>
          <p:spPr>
            <a:xfrm>
              <a:off x="101600" y="-38100"/>
              <a:ext cx="790903"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62773" y="-752643"/>
            <a:ext cx="17613926" cy="11792286"/>
            <a:chOff x="0" y="0"/>
            <a:chExt cx="910549" cy="609600"/>
          </a:xfrm>
        </p:grpSpPr>
        <p:sp>
          <p:nvSpPr>
            <p:cNvPr name="Freeform 6" id="6"/>
            <p:cNvSpPr/>
            <p:nvPr/>
          </p:nvSpPr>
          <p:spPr>
            <a:xfrm flipH="false" flipV="false" rot="0">
              <a:off x="10679" y="0"/>
              <a:ext cx="889191" cy="609600"/>
            </a:xfrm>
            <a:custGeom>
              <a:avLst/>
              <a:gdLst/>
              <a:ahLst/>
              <a:cxnLst/>
              <a:rect r="r" b="b" t="t" l="l"/>
              <a:pathLst>
                <a:path h="609600" w="889191">
                  <a:moveTo>
                    <a:pt x="236474" y="0"/>
                  </a:moveTo>
                  <a:lnTo>
                    <a:pt x="855916" y="0"/>
                  </a:lnTo>
                  <a:cubicBezTo>
                    <a:pt x="866100" y="0"/>
                    <a:pt x="875662" y="4895"/>
                    <a:pt x="881616" y="13156"/>
                  </a:cubicBezTo>
                  <a:cubicBezTo>
                    <a:pt x="887571" y="21417"/>
                    <a:pt x="889191" y="32037"/>
                    <a:pt x="885970" y="41698"/>
                  </a:cubicBezTo>
                  <a:lnTo>
                    <a:pt x="710569" y="567902"/>
                  </a:lnTo>
                  <a:cubicBezTo>
                    <a:pt x="702268" y="592804"/>
                    <a:pt x="678965" y="609600"/>
                    <a:pt x="652716" y="609600"/>
                  </a:cubicBezTo>
                  <a:lnTo>
                    <a:pt x="33274" y="609600"/>
                  </a:lnTo>
                  <a:cubicBezTo>
                    <a:pt x="23091" y="609600"/>
                    <a:pt x="13529" y="604705"/>
                    <a:pt x="7574" y="596444"/>
                  </a:cubicBezTo>
                  <a:cubicBezTo>
                    <a:pt x="1620" y="588183"/>
                    <a:pt x="0" y="577563"/>
                    <a:pt x="3220" y="567902"/>
                  </a:cubicBezTo>
                  <a:lnTo>
                    <a:pt x="178622" y="41698"/>
                  </a:lnTo>
                  <a:cubicBezTo>
                    <a:pt x="186922" y="16796"/>
                    <a:pt x="210226" y="0"/>
                    <a:pt x="236474" y="0"/>
                  </a:cubicBezTo>
                  <a:close/>
                </a:path>
              </a:pathLst>
            </a:custGeom>
            <a:solidFill>
              <a:srgbClr val="FFFFFF"/>
            </a:solidFill>
          </p:spPr>
        </p:sp>
        <p:sp>
          <p:nvSpPr>
            <p:cNvPr name="TextBox 7" id="7"/>
            <p:cNvSpPr txBox="true"/>
            <p:nvPr/>
          </p:nvSpPr>
          <p:spPr>
            <a:xfrm>
              <a:off x="101600" y="-38100"/>
              <a:ext cx="707349"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265525" y="7639917"/>
            <a:ext cx="2754346" cy="4131519"/>
            <a:chOff x="0" y="0"/>
            <a:chExt cx="406400" cy="609600"/>
          </a:xfrm>
        </p:grpSpPr>
        <p:sp>
          <p:nvSpPr>
            <p:cNvPr name="Freeform 9" id="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E500">
                    <a:alpha val="100000"/>
                  </a:srgbClr>
                </a:gs>
                <a:gs pos="100000">
                  <a:srgbClr val="D8FF72">
                    <a:alpha val="0"/>
                  </a:srgbClr>
                </a:gs>
              </a:gsLst>
              <a:lin ang="0"/>
            </a:gradFill>
          </p:spPr>
        </p:sp>
        <p:sp>
          <p:nvSpPr>
            <p:cNvPr name="TextBox 10" id="10"/>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7257" y="-2018075"/>
            <a:ext cx="3201935" cy="4802903"/>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E500">
                    <a:alpha val="100000"/>
                  </a:srgbClr>
                </a:gs>
                <a:gs pos="100000">
                  <a:srgbClr val="D8FF72">
                    <a:alpha val="0"/>
                  </a:srgbClr>
                </a:gs>
              </a:gsLst>
              <a:lin ang="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14674" y="3737541"/>
            <a:ext cx="16360234" cy="6177346"/>
          </a:xfrm>
          <a:custGeom>
            <a:avLst/>
            <a:gdLst/>
            <a:ahLst/>
            <a:cxnLst/>
            <a:rect r="r" b="b" t="t" l="l"/>
            <a:pathLst>
              <a:path h="6177346" w="16360234">
                <a:moveTo>
                  <a:pt x="0" y="0"/>
                </a:moveTo>
                <a:lnTo>
                  <a:pt x="16360235" y="0"/>
                </a:lnTo>
                <a:lnTo>
                  <a:pt x="16360235" y="6177346"/>
                </a:lnTo>
                <a:lnTo>
                  <a:pt x="0" y="6177346"/>
                </a:lnTo>
                <a:lnTo>
                  <a:pt x="0" y="0"/>
                </a:lnTo>
                <a:close/>
              </a:path>
            </a:pathLst>
          </a:custGeom>
          <a:blipFill>
            <a:blip r:embed="rId2"/>
            <a:stretch>
              <a:fillRect l="0" t="0" r="0" b="0"/>
            </a:stretch>
          </a:blipFill>
        </p:spPr>
      </p:sp>
      <p:pic>
        <p:nvPicPr>
          <p:cNvPr name="Picture 15" id="15"/>
          <p:cNvPicPr>
            <a:picLocks noChangeAspect="true"/>
          </p:cNvPicPr>
          <p:nvPr/>
        </p:nvPicPr>
        <p:blipFill>
          <a:blip r:embed="rId3"/>
          <a:srcRect l="0" t="0" r="0" b="0"/>
          <a:stretch>
            <a:fillRect/>
          </a:stretch>
        </p:blipFill>
        <p:spPr>
          <a:xfrm flipH="false" flipV="false" rot="0">
            <a:off x="10168961" y="383376"/>
            <a:ext cx="604263" cy="1569514"/>
          </a:xfrm>
          <a:prstGeom prst="rect">
            <a:avLst/>
          </a:prstGeom>
        </p:spPr>
      </p:pic>
      <p:sp>
        <p:nvSpPr>
          <p:cNvPr name="TextBox 16" id="16"/>
          <p:cNvSpPr txBox="true"/>
          <p:nvPr/>
        </p:nvSpPr>
        <p:spPr>
          <a:xfrm rot="0">
            <a:off x="2679883" y="1319093"/>
            <a:ext cx="9688185" cy="633796"/>
          </a:xfrm>
          <a:prstGeom prst="rect">
            <a:avLst/>
          </a:prstGeom>
        </p:spPr>
        <p:txBody>
          <a:bodyPr anchor="t" rtlCol="false" tIns="0" lIns="0" bIns="0" rIns="0">
            <a:spAutoFit/>
          </a:bodyPr>
          <a:lstStyle/>
          <a:p>
            <a:pPr>
              <a:lnSpc>
                <a:spcPts val="4815"/>
              </a:lnSpc>
            </a:pPr>
            <a:r>
              <a:rPr lang="en-US" sz="4863">
                <a:solidFill>
                  <a:srgbClr val="023034"/>
                </a:solidFill>
                <a:latin typeface="Montserrat Bold Italics"/>
              </a:rPr>
              <a:t>TRELLO - BURNDOWN</a:t>
            </a:r>
          </a:p>
        </p:txBody>
      </p:sp>
      <p:sp>
        <p:nvSpPr>
          <p:cNvPr name="TextBox 17" id="17"/>
          <p:cNvSpPr txBox="true"/>
          <p:nvPr/>
        </p:nvSpPr>
        <p:spPr>
          <a:xfrm rot="0">
            <a:off x="2679883" y="2156169"/>
            <a:ext cx="11937282" cy="1200168"/>
          </a:xfrm>
          <a:prstGeom prst="rect">
            <a:avLst/>
          </a:prstGeom>
        </p:spPr>
        <p:txBody>
          <a:bodyPr anchor="t" rtlCol="false" tIns="0" lIns="0" bIns="0" rIns="0">
            <a:spAutoFit/>
          </a:bodyPr>
          <a:lstStyle/>
          <a:p>
            <a:pPr algn="just">
              <a:lnSpc>
                <a:spcPts val="2368"/>
              </a:lnSpc>
            </a:pPr>
            <a:r>
              <a:rPr lang="en-US" sz="1691">
                <a:solidFill>
                  <a:srgbClr val="023034"/>
                </a:solidFill>
                <a:latin typeface="Poppins"/>
              </a:rPr>
              <a:t>O burndown da equipe mostra um progresso constante e consistente, com uma diminuição gradual nas tarefas pendentes ao longo do projeto. Enfrentamos desafios com resiliência, colaboração e encontramos soluções criativas para superá-los. Com um ritmo de trabalho eficiente e focado, estamos confiantes de que alcançaremos nossos objetivos dentro dos prazos estabelecidos.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826990" y="-1282416"/>
            <a:ext cx="14634020" cy="18288000"/>
            <a:chOff x="0" y="0"/>
            <a:chExt cx="1416528" cy="1770222"/>
          </a:xfrm>
        </p:grpSpPr>
        <p:sp>
          <p:nvSpPr>
            <p:cNvPr name="Freeform 3" id="3"/>
            <p:cNvSpPr/>
            <p:nvPr/>
          </p:nvSpPr>
          <p:spPr>
            <a:xfrm flipH="false" flipV="false" rot="0">
              <a:off x="0" y="0"/>
              <a:ext cx="1412481" cy="1770222"/>
            </a:xfrm>
            <a:custGeom>
              <a:avLst/>
              <a:gdLst/>
              <a:ahLst/>
              <a:cxnLst/>
              <a:rect r="r" b="b" t="t" l="l"/>
              <a:pathLst>
                <a:path h="1770222" w="1412481">
                  <a:moveTo>
                    <a:pt x="1160425" y="0"/>
                  </a:moveTo>
                  <a:lnTo>
                    <a:pt x="52904" y="0"/>
                  </a:lnTo>
                  <a:cubicBezTo>
                    <a:pt x="38873" y="0"/>
                    <a:pt x="25416" y="5574"/>
                    <a:pt x="15495" y="15495"/>
                  </a:cubicBezTo>
                  <a:cubicBezTo>
                    <a:pt x="5574" y="25416"/>
                    <a:pt x="0" y="38873"/>
                    <a:pt x="0" y="52904"/>
                  </a:cubicBezTo>
                  <a:lnTo>
                    <a:pt x="0" y="1717319"/>
                  </a:lnTo>
                  <a:cubicBezTo>
                    <a:pt x="0" y="1746536"/>
                    <a:pt x="23686" y="1770222"/>
                    <a:pt x="52904" y="1770222"/>
                  </a:cubicBezTo>
                  <a:lnTo>
                    <a:pt x="1160425" y="1770222"/>
                  </a:lnTo>
                  <a:cubicBezTo>
                    <a:pt x="1191384" y="1770222"/>
                    <a:pt x="1218238" y="1748835"/>
                    <a:pt x="1225166" y="1718660"/>
                  </a:cubicBezTo>
                  <a:lnTo>
                    <a:pt x="1404691" y="936673"/>
                  </a:lnTo>
                  <a:cubicBezTo>
                    <a:pt x="1412481" y="902740"/>
                    <a:pt x="1412481" y="867482"/>
                    <a:pt x="1404691" y="833549"/>
                  </a:cubicBezTo>
                  <a:lnTo>
                    <a:pt x="1225166" y="51562"/>
                  </a:lnTo>
                  <a:cubicBezTo>
                    <a:pt x="1218238" y="21388"/>
                    <a:pt x="1191384" y="0"/>
                    <a:pt x="1160425" y="0"/>
                  </a:cubicBezTo>
                  <a:close/>
                </a:path>
              </a:pathLst>
            </a:custGeom>
            <a:solidFill>
              <a:srgbClr val="FFCB13"/>
            </a:solidFill>
          </p:spPr>
        </p:sp>
        <p:sp>
          <p:nvSpPr>
            <p:cNvPr name="TextBox 4" id="4"/>
            <p:cNvSpPr txBox="true"/>
            <p:nvPr/>
          </p:nvSpPr>
          <p:spPr>
            <a:xfrm>
              <a:off x="0" y="-38100"/>
              <a:ext cx="1302228" cy="18083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1559971" y="-85541"/>
            <a:ext cx="15168058" cy="18288000"/>
            <a:chOff x="0" y="0"/>
            <a:chExt cx="1468221" cy="1770222"/>
          </a:xfrm>
        </p:grpSpPr>
        <p:sp>
          <p:nvSpPr>
            <p:cNvPr name="Freeform 6" id="6"/>
            <p:cNvSpPr/>
            <p:nvPr/>
          </p:nvSpPr>
          <p:spPr>
            <a:xfrm flipH="false" flipV="false" rot="0">
              <a:off x="0" y="0"/>
              <a:ext cx="1464317" cy="1770222"/>
            </a:xfrm>
            <a:custGeom>
              <a:avLst/>
              <a:gdLst/>
              <a:ahLst/>
              <a:cxnLst/>
              <a:rect r="r" b="b" t="t" l="l"/>
              <a:pathLst>
                <a:path h="1770222" w="1464317">
                  <a:moveTo>
                    <a:pt x="1213980" y="0"/>
                  </a:moveTo>
                  <a:lnTo>
                    <a:pt x="51041" y="0"/>
                  </a:lnTo>
                  <a:cubicBezTo>
                    <a:pt x="37504" y="0"/>
                    <a:pt x="24522" y="5378"/>
                    <a:pt x="14950" y="14950"/>
                  </a:cubicBezTo>
                  <a:cubicBezTo>
                    <a:pt x="5378" y="24522"/>
                    <a:pt x="0" y="37504"/>
                    <a:pt x="0" y="51041"/>
                  </a:cubicBezTo>
                  <a:lnTo>
                    <a:pt x="0" y="1719181"/>
                  </a:lnTo>
                  <a:cubicBezTo>
                    <a:pt x="0" y="1732718"/>
                    <a:pt x="5378" y="1745701"/>
                    <a:pt x="14950" y="1755273"/>
                  </a:cubicBezTo>
                  <a:cubicBezTo>
                    <a:pt x="24522" y="1764845"/>
                    <a:pt x="37504" y="1770222"/>
                    <a:pt x="51041" y="1770222"/>
                  </a:cubicBezTo>
                  <a:lnTo>
                    <a:pt x="1213980" y="1770222"/>
                  </a:lnTo>
                  <a:cubicBezTo>
                    <a:pt x="1243850" y="1770222"/>
                    <a:pt x="1269759" y="1749587"/>
                    <a:pt x="1276442" y="1720475"/>
                  </a:cubicBezTo>
                  <a:lnTo>
                    <a:pt x="1456801" y="934858"/>
                  </a:lnTo>
                  <a:cubicBezTo>
                    <a:pt x="1464317" y="902119"/>
                    <a:pt x="1464317" y="868103"/>
                    <a:pt x="1456801" y="835364"/>
                  </a:cubicBezTo>
                  <a:lnTo>
                    <a:pt x="1276442" y="49747"/>
                  </a:lnTo>
                  <a:cubicBezTo>
                    <a:pt x="1269759" y="20635"/>
                    <a:pt x="1243850" y="0"/>
                    <a:pt x="1213980" y="0"/>
                  </a:cubicBezTo>
                  <a:close/>
                </a:path>
              </a:pathLst>
            </a:custGeom>
            <a:solidFill>
              <a:srgbClr val="FFFFFF"/>
            </a:solidFill>
          </p:spPr>
        </p:sp>
        <p:sp>
          <p:nvSpPr>
            <p:cNvPr name="TextBox 7" id="7"/>
            <p:cNvSpPr txBox="true"/>
            <p:nvPr/>
          </p:nvSpPr>
          <p:spPr>
            <a:xfrm>
              <a:off x="0" y="-38100"/>
              <a:ext cx="1353921" cy="180832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392335" y="4448149"/>
            <a:ext cx="13572417" cy="13572417"/>
          </a:xfrm>
          <a:custGeom>
            <a:avLst/>
            <a:gdLst/>
            <a:ahLst/>
            <a:cxnLst/>
            <a:rect r="r" b="b" t="t" l="l"/>
            <a:pathLst>
              <a:path h="13572417" w="13572417">
                <a:moveTo>
                  <a:pt x="0" y="0"/>
                </a:moveTo>
                <a:lnTo>
                  <a:pt x="13572417" y="0"/>
                </a:lnTo>
                <a:lnTo>
                  <a:pt x="13572417" y="13572416"/>
                </a:lnTo>
                <a:lnTo>
                  <a:pt x="0" y="13572416"/>
                </a:lnTo>
                <a:lnTo>
                  <a:pt x="0" y="0"/>
                </a:lnTo>
                <a:close/>
              </a:path>
            </a:pathLst>
          </a:custGeom>
          <a:blipFill>
            <a:blip r:embed="rId2">
              <a:alphaModFix amt="20999"/>
            </a:blip>
            <a:stretch>
              <a:fillRect l="0" t="0" r="0" b="0"/>
            </a:stretch>
          </a:blipFill>
        </p:spPr>
      </p:sp>
      <p:sp>
        <p:nvSpPr>
          <p:cNvPr name="TextBox 9" id="9"/>
          <p:cNvSpPr txBox="true"/>
          <p:nvPr/>
        </p:nvSpPr>
        <p:spPr>
          <a:xfrm rot="0">
            <a:off x="4047587" y="3518509"/>
            <a:ext cx="10192825" cy="929640"/>
          </a:xfrm>
          <a:prstGeom prst="rect">
            <a:avLst/>
          </a:prstGeom>
        </p:spPr>
        <p:txBody>
          <a:bodyPr anchor="t" rtlCol="false" tIns="0" lIns="0" bIns="0" rIns="0">
            <a:spAutoFit/>
          </a:bodyPr>
          <a:lstStyle/>
          <a:p>
            <a:pPr algn="ctr">
              <a:lnSpc>
                <a:spcPts val="6929"/>
              </a:lnSpc>
            </a:pPr>
            <a:r>
              <a:rPr lang="en-US" sz="6999">
                <a:solidFill>
                  <a:srgbClr val="000000"/>
                </a:solidFill>
                <a:latin typeface="Montserrat Bold Italics"/>
              </a:rPr>
              <a:t>NOSSA EQUIPE</a:t>
            </a:r>
          </a:p>
        </p:txBody>
      </p:sp>
      <p:grpSp>
        <p:nvGrpSpPr>
          <p:cNvPr name="Group 10" id="10"/>
          <p:cNvGrpSpPr>
            <a:grpSpLocks noChangeAspect="true"/>
          </p:cNvGrpSpPr>
          <p:nvPr/>
        </p:nvGrpSpPr>
        <p:grpSpPr>
          <a:xfrm rot="0">
            <a:off x="1522906" y="5283744"/>
            <a:ext cx="1811526" cy="1804449"/>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13" id="13"/>
          <p:cNvGrpSpPr>
            <a:grpSpLocks noChangeAspect="true"/>
          </p:cNvGrpSpPr>
          <p:nvPr/>
        </p:nvGrpSpPr>
        <p:grpSpPr>
          <a:xfrm rot="0">
            <a:off x="5890516" y="7901565"/>
            <a:ext cx="1811526" cy="1804449"/>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16" id="16"/>
          <p:cNvGrpSpPr>
            <a:grpSpLocks noChangeAspect="true"/>
          </p:cNvGrpSpPr>
          <p:nvPr/>
        </p:nvGrpSpPr>
        <p:grpSpPr>
          <a:xfrm rot="0">
            <a:off x="5890516" y="5296057"/>
            <a:ext cx="1811526" cy="1804449"/>
            <a:chOff x="0" y="0"/>
            <a:chExt cx="6502400" cy="6477000"/>
          </a:xfrm>
        </p:grpSpPr>
        <p:sp>
          <p:nvSpPr>
            <p:cNvPr name="Freeform 17" id="1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18" id="1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19" id="19"/>
          <p:cNvGrpSpPr>
            <a:grpSpLocks noChangeAspect="true"/>
          </p:cNvGrpSpPr>
          <p:nvPr/>
        </p:nvGrpSpPr>
        <p:grpSpPr>
          <a:xfrm rot="0">
            <a:off x="14192025" y="5306731"/>
            <a:ext cx="1811526" cy="1804449"/>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22" id="22"/>
          <p:cNvGrpSpPr>
            <a:grpSpLocks noChangeAspect="true"/>
          </p:cNvGrpSpPr>
          <p:nvPr/>
        </p:nvGrpSpPr>
        <p:grpSpPr>
          <a:xfrm rot="0">
            <a:off x="10187404" y="7901565"/>
            <a:ext cx="1811526" cy="1804449"/>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25" id="25"/>
          <p:cNvGrpSpPr>
            <a:grpSpLocks noChangeAspect="true"/>
          </p:cNvGrpSpPr>
          <p:nvPr/>
        </p:nvGrpSpPr>
        <p:grpSpPr>
          <a:xfrm rot="0">
            <a:off x="10187404" y="5306731"/>
            <a:ext cx="1811526" cy="1804449"/>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91" t="0" r="191" b="0"/>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grpSp>
        <p:nvGrpSpPr>
          <p:cNvPr name="Group 28" id="28"/>
          <p:cNvGrpSpPr>
            <a:grpSpLocks noChangeAspect="true"/>
          </p:cNvGrpSpPr>
          <p:nvPr/>
        </p:nvGrpSpPr>
        <p:grpSpPr>
          <a:xfrm rot="0">
            <a:off x="1522906" y="7901565"/>
            <a:ext cx="1811526" cy="1804449"/>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0" r="223"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CB13"/>
            </a:solidFill>
          </p:spPr>
        </p:sp>
      </p:grpSp>
      <p:sp>
        <p:nvSpPr>
          <p:cNvPr name="TextBox 31" id="31"/>
          <p:cNvSpPr txBox="true"/>
          <p:nvPr/>
        </p:nvSpPr>
        <p:spPr>
          <a:xfrm rot="0">
            <a:off x="3492611" y="8281607"/>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0" tooltip="https://github.com/NewKanvas"/>
              </a:rPr>
              <a:t>Cassio Ramos</a:t>
            </a:r>
          </a:p>
        </p:txBody>
      </p:sp>
      <p:sp>
        <p:nvSpPr>
          <p:cNvPr name="TextBox 32" id="32"/>
          <p:cNvSpPr txBox="true"/>
          <p:nvPr/>
        </p:nvSpPr>
        <p:spPr>
          <a:xfrm rot="0">
            <a:off x="3492611" y="6179232"/>
            <a:ext cx="1821925" cy="3238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Co-facilitador</a:t>
            </a:r>
          </a:p>
        </p:txBody>
      </p:sp>
      <p:sp>
        <p:nvSpPr>
          <p:cNvPr name="TextBox 33" id="33"/>
          <p:cNvSpPr txBox="true"/>
          <p:nvPr/>
        </p:nvSpPr>
        <p:spPr>
          <a:xfrm rot="0">
            <a:off x="7863967" y="8281607"/>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1" tooltip="https://github.com/CezarHick"/>
              </a:rPr>
              <a:t>Cezar Henrique</a:t>
            </a:r>
          </a:p>
        </p:txBody>
      </p:sp>
      <p:sp>
        <p:nvSpPr>
          <p:cNvPr name="TextBox 34" id="34"/>
          <p:cNvSpPr txBox="true"/>
          <p:nvPr/>
        </p:nvSpPr>
        <p:spPr>
          <a:xfrm rot="0">
            <a:off x="7863967" y="5807573"/>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2" tooltip="https://github.com/FelipeDamicoCapitao"/>
              </a:rPr>
              <a:t>Felipe Damico</a:t>
            </a:r>
          </a:p>
        </p:txBody>
      </p:sp>
      <p:sp>
        <p:nvSpPr>
          <p:cNvPr name="TextBox 35" id="35"/>
          <p:cNvSpPr txBox="true"/>
          <p:nvPr/>
        </p:nvSpPr>
        <p:spPr>
          <a:xfrm rot="0">
            <a:off x="16178544" y="5807573"/>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3" tooltip="https://github.com/dria99"/>
              </a:rPr>
              <a:t>Drielli Almeida</a:t>
            </a:r>
          </a:p>
        </p:txBody>
      </p:sp>
      <p:sp>
        <p:nvSpPr>
          <p:cNvPr name="TextBox 36" id="36"/>
          <p:cNvSpPr txBox="true"/>
          <p:nvPr/>
        </p:nvSpPr>
        <p:spPr>
          <a:xfrm rot="0">
            <a:off x="12078900" y="8281607"/>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4" tooltip="https://github.com/DeboraJansen95"/>
              </a:rPr>
              <a:t>Debora Jansen</a:t>
            </a:r>
          </a:p>
        </p:txBody>
      </p:sp>
      <p:sp>
        <p:nvSpPr>
          <p:cNvPr name="TextBox 37" id="37"/>
          <p:cNvSpPr txBox="true"/>
          <p:nvPr/>
        </p:nvSpPr>
        <p:spPr>
          <a:xfrm rot="0">
            <a:off x="12078900" y="5817098"/>
            <a:ext cx="2161512" cy="333375"/>
          </a:xfrm>
          <a:prstGeom prst="rect">
            <a:avLst/>
          </a:prstGeom>
        </p:spPr>
        <p:txBody>
          <a:bodyPr anchor="t" rtlCol="false" tIns="0" lIns="0" bIns="0" rIns="0">
            <a:spAutoFit/>
          </a:bodyPr>
          <a:lstStyle/>
          <a:p>
            <a:pPr>
              <a:lnSpc>
                <a:spcPts val="2600"/>
              </a:lnSpc>
            </a:pPr>
            <a:r>
              <a:rPr lang="en-US" sz="2167" spc="108">
                <a:solidFill>
                  <a:srgbClr val="000000"/>
                </a:solidFill>
                <a:latin typeface="Roboto Bold"/>
                <a:hlinkClick r:id="rId15" tooltip="https://github.com/jordaozz"/>
              </a:rPr>
              <a:t>Gabriel Jordão</a:t>
            </a:r>
          </a:p>
        </p:txBody>
      </p:sp>
      <p:sp>
        <p:nvSpPr>
          <p:cNvPr name="TextBox 38" id="38"/>
          <p:cNvSpPr txBox="true"/>
          <p:nvPr/>
        </p:nvSpPr>
        <p:spPr>
          <a:xfrm rot="0">
            <a:off x="7863967" y="6179232"/>
            <a:ext cx="1821925" cy="6286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Gestor de conhecimento </a:t>
            </a:r>
          </a:p>
        </p:txBody>
      </p:sp>
      <p:sp>
        <p:nvSpPr>
          <p:cNvPr name="TextBox 39" id="39"/>
          <p:cNvSpPr txBox="true"/>
          <p:nvPr/>
        </p:nvSpPr>
        <p:spPr>
          <a:xfrm rot="0">
            <a:off x="16178544" y="6166919"/>
            <a:ext cx="1821925" cy="3238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Colaboradora</a:t>
            </a:r>
          </a:p>
        </p:txBody>
      </p:sp>
      <p:sp>
        <p:nvSpPr>
          <p:cNvPr name="TextBox 40" id="40"/>
          <p:cNvSpPr txBox="true"/>
          <p:nvPr/>
        </p:nvSpPr>
        <p:spPr>
          <a:xfrm rot="0">
            <a:off x="7863967" y="8646338"/>
            <a:ext cx="1821925" cy="9334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Gestora de gente e engajamento.</a:t>
            </a:r>
          </a:p>
        </p:txBody>
      </p:sp>
      <p:sp>
        <p:nvSpPr>
          <p:cNvPr name="TextBox 41" id="41"/>
          <p:cNvSpPr txBox="true"/>
          <p:nvPr/>
        </p:nvSpPr>
        <p:spPr>
          <a:xfrm rot="0">
            <a:off x="12078900" y="6166919"/>
            <a:ext cx="1821925" cy="3238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Colaborador I</a:t>
            </a:r>
          </a:p>
        </p:txBody>
      </p:sp>
      <p:sp>
        <p:nvSpPr>
          <p:cNvPr name="TextBox 42" id="42"/>
          <p:cNvSpPr txBox="true"/>
          <p:nvPr/>
        </p:nvSpPr>
        <p:spPr>
          <a:xfrm rot="0">
            <a:off x="12078900" y="8646338"/>
            <a:ext cx="1821925" cy="3238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Colaborador II</a:t>
            </a:r>
          </a:p>
        </p:txBody>
      </p:sp>
      <p:sp>
        <p:nvSpPr>
          <p:cNvPr name="TextBox 43" id="43"/>
          <p:cNvSpPr txBox="true"/>
          <p:nvPr/>
        </p:nvSpPr>
        <p:spPr>
          <a:xfrm rot="0">
            <a:off x="3492611" y="5817098"/>
            <a:ext cx="2397905" cy="323850"/>
          </a:xfrm>
          <a:prstGeom prst="rect">
            <a:avLst/>
          </a:prstGeom>
        </p:spPr>
        <p:txBody>
          <a:bodyPr anchor="t" rtlCol="false" tIns="0" lIns="0" bIns="0" rIns="0">
            <a:spAutoFit/>
          </a:bodyPr>
          <a:lstStyle/>
          <a:p>
            <a:pPr>
              <a:lnSpc>
                <a:spcPts val="2430"/>
              </a:lnSpc>
            </a:pPr>
            <a:r>
              <a:rPr lang="en-US" sz="2025" spc="101" u="sng">
                <a:solidFill>
                  <a:srgbClr val="000000"/>
                </a:solidFill>
                <a:latin typeface="Roboto Bold"/>
                <a:hlinkClick r:id="rId16" tooltip="https://www.linkedin.com/in/alessandrobritoad"/>
              </a:rPr>
              <a:t>Alessandro Brito</a:t>
            </a:r>
          </a:p>
        </p:txBody>
      </p:sp>
      <p:sp>
        <p:nvSpPr>
          <p:cNvPr name="TextBox 44" id="44"/>
          <p:cNvSpPr txBox="true"/>
          <p:nvPr/>
        </p:nvSpPr>
        <p:spPr>
          <a:xfrm rot="0">
            <a:off x="3492611" y="8640369"/>
            <a:ext cx="1821925" cy="628650"/>
          </a:xfrm>
          <a:prstGeom prst="rect">
            <a:avLst/>
          </a:prstGeom>
        </p:spPr>
        <p:txBody>
          <a:bodyPr anchor="t" rtlCol="false" tIns="0" lIns="0" bIns="0" rIns="0">
            <a:spAutoFit/>
          </a:bodyPr>
          <a:lstStyle/>
          <a:p>
            <a:pPr>
              <a:lnSpc>
                <a:spcPts val="2430"/>
              </a:lnSpc>
            </a:pPr>
            <a:r>
              <a:rPr lang="en-US" sz="2025" spc="101">
                <a:solidFill>
                  <a:srgbClr val="000000"/>
                </a:solidFill>
                <a:latin typeface="Roboto"/>
              </a:rPr>
              <a:t>Gestor de conhecimento </a:t>
            </a:r>
          </a:p>
        </p:txBody>
      </p:sp>
      <p:sp>
        <p:nvSpPr>
          <p:cNvPr name="Freeform 45" id="45"/>
          <p:cNvSpPr/>
          <p:nvPr/>
        </p:nvSpPr>
        <p:spPr>
          <a:xfrm flipH="false" flipV="false" rot="0">
            <a:off x="7982376" y="1429576"/>
            <a:ext cx="2323247" cy="2323247"/>
          </a:xfrm>
          <a:custGeom>
            <a:avLst/>
            <a:gdLst/>
            <a:ahLst/>
            <a:cxnLst/>
            <a:rect r="r" b="b" t="t" l="l"/>
            <a:pathLst>
              <a:path h="2323247" w="2323247">
                <a:moveTo>
                  <a:pt x="0" y="0"/>
                </a:moveTo>
                <a:lnTo>
                  <a:pt x="2323248" y="0"/>
                </a:lnTo>
                <a:lnTo>
                  <a:pt x="2323248" y="2323248"/>
                </a:lnTo>
                <a:lnTo>
                  <a:pt x="0" y="2323248"/>
                </a:lnTo>
                <a:lnTo>
                  <a:pt x="0" y="0"/>
                </a:lnTo>
                <a:close/>
              </a:path>
            </a:pathLst>
          </a:custGeom>
          <a:blipFill>
            <a:blip r:embed="rId2"/>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DAF_ixQoKQY</dc:identifier>
  <dcterms:modified xsi:type="dcterms:W3CDTF">2011-08-01T06:04:30Z</dcterms:modified>
  <cp:revision>1</cp:revision>
  <dc:title>ANALISANDO</dc:title>
</cp:coreProperties>
</file>